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10" r:id="rId43"/>
    <p:sldId id="312" r:id="rId44"/>
    <p:sldId id="313" r:id="rId45"/>
    <p:sldId id="314" r:id="rId46"/>
    <p:sldId id="315" r:id="rId47"/>
    <p:sldId id="316" r:id="rId48"/>
    <p:sldId id="319" r:id="rId49"/>
    <p:sldId id="320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9955" y="249936"/>
            <a:ext cx="8324088" cy="123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1084" y="140207"/>
            <a:ext cx="8558784" cy="159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438" y="-26720"/>
            <a:ext cx="7869123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424" y="1877009"/>
            <a:ext cx="8439150" cy="4109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114300"/>
              <a:ext cx="4725924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665"/>
              </a:lnSpc>
            </a:pPr>
            <a:r>
              <a:rPr sz="4000" spc="-10" dirty="0">
                <a:solidFill>
                  <a:srgbClr val="000000"/>
                </a:solidFill>
              </a:rPr>
              <a:t>Component </a:t>
            </a:r>
            <a:r>
              <a:rPr sz="4000" spc="-5" dirty="0">
                <a:solidFill>
                  <a:srgbClr val="000000"/>
                </a:solidFill>
              </a:rPr>
              <a:t>of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BOO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06226"/>
            <a:ext cx="8075930" cy="35071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dynamic </a:t>
            </a:r>
            <a:r>
              <a:rPr sz="3200" spc="-10" dirty="0">
                <a:latin typeface="Calibri"/>
                <a:cs typeface="Calibri"/>
              </a:rPr>
              <a:t>(physiologic, </a:t>
            </a:r>
            <a:r>
              <a:rPr sz="3200" spc="-15" dirty="0">
                <a:latin typeface="Calibri"/>
                <a:cs typeface="Calibri"/>
              </a:rPr>
              <a:t>reversible)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component</a:t>
            </a:r>
            <a:endParaRPr sz="3200">
              <a:latin typeface="Calibri"/>
              <a:cs typeface="Calibri"/>
            </a:endParaRPr>
          </a:p>
          <a:p>
            <a:pPr marL="756285" marR="18796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related 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tension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prostatic </a:t>
            </a:r>
            <a:r>
              <a:rPr sz="2800" spc="-10" dirty="0">
                <a:latin typeface="Calibri"/>
                <a:cs typeface="Calibri"/>
              </a:rPr>
              <a:t>smooth </a:t>
            </a:r>
            <a:r>
              <a:rPr sz="2800" spc="-5" dirty="0">
                <a:latin typeface="Calibri"/>
                <a:cs typeface="Calibri"/>
              </a:rPr>
              <a:t>muscle  in the </a:t>
            </a:r>
            <a:r>
              <a:rPr sz="2800" spc="-25" dirty="0">
                <a:latin typeface="Calibri"/>
                <a:cs typeface="Calibri"/>
              </a:rPr>
              <a:t>prostate, </a:t>
            </a:r>
            <a:r>
              <a:rPr sz="2800" spc="-30" dirty="0">
                <a:latin typeface="Calibri"/>
                <a:cs typeface="Calibri"/>
              </a:rPr>
              <a:t>prostate </a:t>
            </a:r>
            <a:r>
              <a:rPr sz="2800" spc="-10" dirty="0">
                <a:latin typeface="Calibri"/>
                <a:cs typeface="Calibri"/>
              </a:rPr>
              <a:t>capsule, </a:t>
            </a:r>
            <a:r>
              <a:rPr sz="2800" spc="-5" dirty="0">
                <a:latin typeface="Calibri"/>
                <a:cs typeface="Calibri"/>
              </a:rPr>
              <a:t>and bladder  </a:t>
            </a:r>
            <a:r>
              <a:rPr sz="2800" spc="-10" dirty="0">
                <a:latin typeface="Calibri"/>
                <a:cs typeface="Calibri"/>
              </a:rPr>
              <a:t>neck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fixed </a:t>
            </a:r>
            <a:r>
              <a:rPr sz="3200" spc="-10" dirty="0">
                <a:latin typeface="Calibri"/>
                <a:cs typeface="Calibri"/>
              </a:rPr>
              <a:t>(structural)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component</a:t>
            </a:r>
            <a:endParaRPr sz="3200">
              <a:latin typeface="Calibri"/>
              <a:cs typeface="Calibri"/>
            </a:endParaRPr>
          </a:p>
          <a:p>
            <a:pPr marL="756285" marR="108267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related 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bulk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enlarged </a:t>
            </a:r>
            <a:r>
              <a:rPr sz="2800" spc="-30" dirty="0">
                <a:latin typeface="Calibri"/>
                <a:cs typeface="Calibri"/>
              </a:rPr>
              <a:t>prostate  </a:t>
            </a:r>
            <a:r>
              <a:rPr sz="2800" spc="-10" dirty="0">
                <a:latin typeface="Calibri"/>
                <a:cs typeface="Calibri"/>
              </a:rPr>
              <a:t>impinging upon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urethra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3" y="248563"/>
            <a:ext cx="9111995" cy="539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2209800"/>
            <a:ext cx="8468868" cy="2502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31235" y="114300"/>
              <a:ext cx="3080004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665"/>
              </a:lnSpc>
            </a:pPr>
            <a:r>
              <a:rPr sz="4000" spc="-10" dirty="0">
                <a:solidFill>
                  <a:srgbClr val="000000"/>
                </a:solidFill>
              </a:rPr>
              <a:t>Drug</a:t>
            </a:r>
            <a:r>
              <a:rPr sz="4000" spc="10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Saftey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09978"/>
            <a:ext cx="6160770" cy="42538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Asthenia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Diziness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congestion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Postural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Co-medication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anejaculation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Intraoperative </a:t>
            </a:r>
            <a:r>
              <a:rPr sz="3200" spc="-10" dirty="0">
                <a:latin typeface="Calibri"/>
                <a:cs typeface="Calibri"/>
              </a:rPr>
              <a:t>floppy </a:t>
            </a:r>
            <a:r>
              <a:rPr sz="3200" spc="-5" dirty="0">
                <a:latin typeface="Calibri"/>
                <a:cs typeface="Calibri"/>
              </a:rPr>
              <a:t>iris</a:t>
            </a:r>
            <a:r>
              <a:rPr sz="3200" spc="-15" dirty="0">
                <a:latin typeface="Calibri"/>
                <a:cs typeface="Calibri"/>
              </a:rPr>
              <a:t> syndrome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Miosis, </a:t>
            </a:r>
            <a:r>
              <a:rPr sz="2800" spc="-5" dirty="0">
                <a:latin typeface="Calibri"/>
                <a:cs typeface="Calibri"/>
              </a:rPr>
              <a:t>iris billowing, iris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prolapse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54864"/>
            <a:ext cx="8324215" cy="1607820"/>
            <a:chOff x="409955" y="54864"/>
            <a:chExt cx="8324215" cy="1607820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039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823" y="54864"/>
              <a:ext cx="7481316" cy="1607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944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74320"/>
              <a:ext cx="8229600" cy="944880"/>
            </a:xfrm>
            <a:custGeom>
              <a:avLst/>
              <a:gdLst/>
              <a:ahLst/>
              <a:cxnLst/>
              <a:rect l="l" t="t" r="r" b="b"/>
              <a:pathLst>
                <a:path w="8229600" h="944880">
                  <a:moveTo>
                    <a:pt x="0" y="944879"/>
                  </a:moveTo>
                  <a:lnTo>
                    <a:pt x="8229600" y="9448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44879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536" rIns="0" bIns="0" rtlCol="0">
            <a:spAutoFit/>
          </a:bodyPr>
          <a:lstStyle/>
          <a:p>
            <a:pPr marL="1809114" marR="5080" indent="-1282065">
              <a:lnSpc>
                <a:spcPct val="98800"/>
              </a:lnSpc>
              <a:spcBef>
                <a:spcPts val="150"/>
              </a:spcBef>
            </a:pPr>
            <a:r>
              <a:rPr sz="3200" spc="-20" dirty="0">
                <a:solidFill>
                  <a:srgbClr val="000000"/>
                </a:solidFill>
              </a:rPr>
              <a:t>α-blockers </a:t>
            </a:r>
            <a:r>
              <a:rPr sz="3200" spc="-5" dirty="0">
                <a:solidFill>
                  <a:srgbClr val="000000"/>
                </a:solidFill>
              </a:rPr>
              <a:t>should be </a:t>
            </a:r>
            <a:r>
              <a:rPr sz="3200" spc="-25" dirty="0">
                <a:solidFill>
                  <a:srgbClr val="000000"/>
                </a:solidFill>
              </a:rPr>
              <a:t>offered to </a:t>
            </a:r>
            <a:r>
              <a:rPr sz="3200" dirty="0">
                <a:solidFill>
                  <a:srgbClr val="000000"/>
                </a:solidFill>
              </a:rPr>
              <a:t>men with  </a:t>
            </a:r>
            <a:r>
              <a:rPr sz="3200" spc="-15" dirty="0">
                <a:solidFill>
                  <a:srgbClr val="000000"/>
                </a:solidFill>
              </a:rPr>
              <a:t>moderate </a:t>
            </a:r>
            <a:r>
              <a:rPr sz="3200" spc="-20" dirty="0">
                <a:solidFill>
                  <a:srgbClr val="000000"/>
                </a:solidFill>
              </a:rPr>
              <a:t>to </a:t>
            </a:r>
            <a:r>
              <a:rPr sz="3200" spc="-15" dirty="0">
                <a:solidFill>
                  <a:srgbClr val="000000"/>
                </a:solidFill>
              </a:rPr>
              <a:t>severe </a:t>
            </a:r>
            <a:r>
              <a:rPr sz="3200" spc="-25" dirty="0">
                <a:solidFill>
                  <a:srgbClr val="000000"/>
                </a:solidFill>
              </a:rPr>
              <a:t>LUTS</a:t>
            </a:r>
            <a:r>
              <a:rPr sz="4000" spc="-25" dirty="0">
                <a:solidFill>
                  <a:srgbClr val="000000"/>
                </a:solidFill>
              </a:rPr>
              <a:t>.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1607261"/>
            <a:ext cx="785939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a1-adrenoceptor </a:t>
            </a:r>
            <a:r>
              <a:rPr sz="3200" spc="-15" dirty="0">
                <a:latin typeface="Calibri"/>
                <a:cs typeface="Calibri"/>
              </a:rPr>
              <a:t>antagonists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result in </a:t>
            </a:r>
            <a:r>
              <a:rPr sz="3200" dirty="0">
                <a:latin typeface="Calibri"/>
                <a:cs typeface="Calibri"/>
              </a:rPr>
              <a:t>a  16–25% </a:t>
            </a:r>
            <a:r>
              <a:rPr sz="3200" spc="-5" dirty="0">
                <a:latin typeface="Calibri"/>
                <a:cs typeface="Calibri"/>
              </a:rPr>
              <a:t>(2.0–2.5 </a:t>
            </a:r>
            <a:r>
              <a:rPr sz="3200" spc="-15" dirty="0">
                <a:latin typeface="Calibri"/>
                <a:cs typeface="Calibri"/>
              </a:rPr>
              <a:t>mL/s) </a:t>
            </a:r>
            <a:r>
              <a:rPr sz="3200" spc="-5" dirty="0">
                <a:latin typeface="Calibri"/>
                <a:cs typeface="Calibri"/>
              </a:rPr>
              <a:t>increase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maximum  </a:t>
            </a:r>
            <a:r>
              <a:rPr sz="3200" spc="-5" dirty="0">
                <a:latin typeface="Calibri"/>
                <a:cs typeface="Calibri"/>
              </a:rPr>
              <a:t>flow </a:t>
            </a:r>
            <a:r>
              <a:rPr sz="3200" spc="-30" dirty="0">
                <a:latin typeface="Calibri"/>
                <a:cs typeface="Calibri"/>
              </a:rPr>
              <a:t>rate </a:t>
            </a:r>
            <a:r>
              <a:rPr sz="3200" dirty="0">
                <a:latin typeface="Calibri"/>
                <a:cs typeface="Calibri"/>
              </a:rPr>
              <a:t>and a </a:t>
            </a:r>
            <a:r>
              <a:rPr sz="3200" spc="-5" dirty="0">
                <a:latin typeface="Calibri"/>
                <a:cs typeface="Calibri"/>
              </a:rPr>
              <a:t>30–40% </a:t>
            </a:r>
            <a:r>
              <a:rPr sz="3200" dirty="0">
                <a:latin typeface="Calibri"/>
                <a:cs typeface="Calibri"/>
              </a:rPr>
              <a:t>(4–6 </a:t>
            </a:r>
            <a:r>
              <a:rPr sz="3200" spc="-10" dirty="0">
                <a:latin typeface="Calibri"/>
                <a:cs typeface="Calibri"/>
              </a:rPr>
              <a:t>point) reduction 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20" dirty="0">
                <a:latin typeface="Calibri"/>
                <a:cs typeface="Calibri"/>
              </a:rPr>
              <a:t>average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IPSS.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5999" y="3461321"/>
            <a:ext cx="1174750" cy="307975"/>
            <a:chOff x="3805999" y="3461321"/>
            <a:chExt cx="1174750" cy="307975"/>
          </a:xfrm>
        </p:grpSpPr>
        <p:sp>
          <p:nvSpPr>
            <p:cNvPr id="3" name="object 3"/>
            <p:cNvSpPr/>
            <p:nvPr/>
          </p:nvSpPr>
          <p:spPr>
            <a:xfrm>
              <a:off x="3810761" y="3466084"/>
              <a:ext cx="1164843" cy="298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761" y="3466084"/>
              <a:ext cx="1165225" cy="298450"/>
            </a:xfrm>
            <a:custGeom>
              <a:avLst/>
              <a:gdLst/>
              <a:ahLst/>
              <a:cxnLst/>
              <a:rect l="l" t="t" r="r" b="b"/>
              <a:pathLst>
                <a:path w="1165225" h="298450">
                  <a:moveTo>
                    <a:pt x="13462" y="0"/>
                  </a:moveTo>
                  <a:lnTo>
                    <a:pt x="882141" y="202056"/>
                  </a:lnTo>
                  <a:lnTo>
                    <a:pt x="888873" y="173100"/>
                  </a:lnTo>
                  <a:lnTo>
                    <a:pt x="1164843" y="298449"/>
                  </a:lnTo>
                  <a:lnTo>
                    <a:pt x="861822" y="289051"/>
                  </a:lnTo>
                  <a:lnTo>
                    <a:pt x="868552" y="260095"/>
                  </a:lnTo>
                  <a:lnTo>
                    <a:pt x="0" y="58038"/>
                  </a:lnTo>
                  <a:lnTo>
                    <a:pt x="13462" y="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09955" y="201168"/>
            <a:ext cx="8446135" cy="1187450"/>
            <a:chOff x="409955" y="201168"/>
            <a:chExt cx="8446135" cy="1187450"/>
          </a:xfrm>
        </p:grpSpPr>
        <p:sp>
          <p:nvSpPr>
            <p:cNvPr id="6" name="object 6"/>
            <p:cNvSpPr/>
            <p:nvPr/>
          </p:nvSpPr>
          <p:spPr>
            <a:xfrm>
              <a:off x="409955" y="201168"/>
              <a:ext cx="8446008" cy="1071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5231" y="236220"/>
              <a:ext cx="6313932" cy="1152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9" y="228600"/>
              <a:ext cx="8351520" cy="976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51520" cy="97726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90"/>
              </a:spcBef>
            </a:pPr>
            <a:r>
              <a:rPr sz="4000" spc="-5" dirty="0">
                <a:solidFill>
                  <a:srgbClr val="000000"/>
                </a:solidFill>
              </a:rPr>
              <a:t>5 alpha </a:t>
            </a:r>
            <a:r>
              <a:rPr sz="4000" spc="-15" dirty="0">
                <a:solidFill>
                  <a:srgbClr val="000000"/>
                </a:solidFill>
              </a:rPr>
              <a:t>Reductase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inhibitor</a:t>
            </a:r>
            <a:endParaRPr sz="4000"/>
          </a:p>
        </p:txBody>
      </p:sp>
      <p:grpSp>
        <p:nvGrpSpPr>
          <p:cNvPr id="10" name="object 10"/>
          <p:cNvGrpSpPr/>
          <p:nvPr/>
        </p:nvGrpSpPr>
        <p:grpSpPr>
          <a:xfrm>
            <a:off x="5725667" y="1822893"/>
            <a:ext cx="2817495" cy="3355975"/>
            <a:chOff x="5725667" y="1822893"/>
            <a:chExt cx="2817495" cy="3355975"/>
          </a:xfrm>
        </p:grpSpPr>
        <p:sp>
          <p:nvSpPr>
            <p:cNvPr id="11" name="object 11"/>
            <p:cNvSpPr/>
            <p:nvPr/>
          </p:nvSpPr>
          <p:spPr>
            <a:xfrm>
              <a:off x="6259254" y="1822893"/>
              <a:ext cx="2283823" cy="33553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4163" y="4204715"/>
              <a:ext cx="1042415" cy="1280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4163" y="4204715"/>
              <a:ext cx="1042669" cy="128270"/>
            </a:xfrm>
            <a:custGeom>
              <a:avLst/>
              <a:gdLst/>
              <a:ahLst/>
              <a:cxnLst/>
              <a:rect l="l" t="t" r="r" b="b"/>
              <a:pathLst>
                <a:path w="1042670" h="128270">
                  <a:moveTo>
                    <a:pt x="0" y="32003"/>
                  </a:moveTo>
                  <a:lnTo>
                    <a:pt x="780034" y="32003"/>
                  </a:lnTo>
                  <a:lnTo>
                    <a:pt x="780034" y="0"/>
                  </a:lnTo>
                  <a:lnTo>
                    <a:pt x="1042415" y="64007"/>
                  </a:lnTo>
                  <a:lnTo>
                    <a:pt x="780034" y="128015"/>
                  </a:lnTo>
                  <a:lnTo>
                    <a:pt x="780034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0239" y="4003547"/>
              <a:ext cx="633984" cy="5151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39" y="4003547"/>
              <a:ext cx="634365" cy="515620"/>
            </a:xfrm>
            <a:custGeom>
              <a:avLst/>
              <a:gdLst/>
              <a:ahLst/>
              <a:cxnLst/>
              <a:rect l="l" t="t" r="r" b="b"/>
              <a:pathLst>
                <a:path w="634364" h="515620">
                  <a:moveTo>
                    <a:pt x="0" y="257556"/>
                  </a:moveTo>
                  <a:lnTo>
                    <a:pt x="158623" y="0"/>
                  </a:lnTo>
                  <a:lnTo>
                    <a:pt x="475361" y="0"/>
                  </a:lnTo>
                  <a:lnTo>
                    <a:pt x="633984" y="257556"/>
                  </a:lnTo>
                  <a:lnTo>
                    <a:pt x="475361" y="515112"/>
                  </a:lnTo>
                  <a:lnTo>
                    <a:pt x="158623" y="515112"/>
                  </a:lnTo>
                  <a:lnTo>
                    <a:pt x="0" y="257556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0875" y="5373725"/>
            <a:ext cx="150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Dutasteride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3457" y="5198745"/>
            <a:ext cx="817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ta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  </a:t>
            </a:r>
            <a:r>
              <a:rPr sz="1800" b="1" spc="-5" dirty="0">
                <a:latin typeface="Calibri"/>
                <a:cs typeface="Calibri"/>
              </a:rPr>
              <a:t>volume  </a:t>
            </a:r>
            <a:r>
              <a:rPr sz="1800" b="1" spc="-10" dirty="0">
                <a:latin typeface="Calibri"/>
                <a:cs typeface="Calibri"/>
              </a:rPr>
              <a:t>reduced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6790" y="6204000"/>
            <a:ext cx="275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Bartsch </a:t>
            </a:r>
            <a:r>
              <a:rPr sz="1200" b="1" dirty="0">
                <a:latin typeface="Calibri"/>
                <a:cs typeface="Calibri"/>
              </a:rPr>
              <a:t>G </a:t>
            </a:r>
            <a:r>
              <a:rPr sz="1200" b="1" spc="-10" dirty="0">
                <a:latin typeface="Calibri"/>
                <a:cs typeface="Calibri"/>
              </a:rPr>
              <a:t>et </a:t>
            </a:r>
            <a:r>
              <a:rPr sz="1200" b="1" spc="-5" dirty="0">
                <a:latin typeface="Calibri"/>
                <a:cs typeface="Calibri"/>
              </a:rPr>
              <a:t>al. </a:t>
            </a:r>
            <a:r>
              <a:rPr sz="1200" b="1" dirty="0">
                <a:latin typeface="Calibri"/>
                <a:cs typeface="Calibri"/>
              </a:rPr>
              <a:t>Eur </a:t>
            </a:r>
            <a:r>
              <a:rPr sz="1200" b="1" spc="-5" dirty="0">
                <a:latin typeface="Calibri"/>
                <a:cs typeface="Calibri"/>
              </a:rPr>
              <a:t>Urol.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2000;37:367</a:t>
            </a:r>
            <a:r>
              <a:rPr sz="1200" b="1" dirty="0">
                <a:latin typeface="Symbol"/>
                <a:cs typeface="Symbol"/>
              </a:rPr>
              <a:t></a:t>
            </a:r>
            <a:r>
              <a:rPr sz="1200" b="1" dirty="0">
                <a:latin typeface="Calibri"/>
                <a:cs typeface="Calibri"/>
              </a:rPr>
              <a:t>380.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5914" y="4148454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DHT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5695" y="3043110"/>
            <a:ext cx="1847850" cy="2597150"/>
            <a:chOff x="615695" y="3043110"/>
            <a:chExt cx="1847850" cy="2597150"/>
          </a:xfrm>
        </p:grpSpPr>
        <p:sp>
          <p:nvSpPr>
            <p:cNvPr id="21" name="object 21"/>
            <p:cNvSpPr/>
            <p:nvPr/>
          </p:nvSpPr>
          <p:spPr>
            <a:xfrm>
              <a:off x="1010627" y="3703828"/>
              <a:ext cx="1447838" cy="1931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627" y="3703828"/>
              <a:ext cx="1448435" cy="1931670"/>
            </a:xfrm>
            <a:custGeom>
              <a:avLst/>
              <a:gdLst/>
              <a:ahLst/>
              <a:cxnLst/>
              <a:rect l="l" t="t" r="r" b="b"/>
              <a:pathLst>
                <a:path w="1448435" h="1931670">
                  <a:moveTo>
                    <a:pt x="332143" y="1484503"/>
                  </a:moveTo>
                  <a:lnTo>
                    <a:pt x="306703" y="1444217"/>
                  </a:lnTo>
                  <a:lnTo>
                    <a:pt x="283746" y="1403074"/>
                  </a:lnTo>
                  <a:lnTo>
                    <a:pt x="263254" y="1361168"/>
                  </a:lnTo>
                  <a:lnTo>
                    <a:pt x="245208" y="1318590"/>
                  </a:lnTo>
                  <a:lnTo>
                    <a:pt x="229590" y="1275431"/>
                  </a:lnTo>
                  <a:lnTo>
                    <a:pt x="216381" y="1231785"/>
                  </a:lnTo>
                  <a:lnTo>
                    <a:pt x="205563" y="1187742"/>
                  </a:lnTo>
                  <a:lnTo>
                    <a:pt x="197117" y="1143396"/>
                  </a:lnTo>
                  <a:lnTo>
                    <a:pt x="191025" y="1098838"/>
                  </a:lnTo>
                  <a:lnTo>
                    <a:pt x="187269" y="1054161"/>
                  </a:lnTo>
                  <a:lnTo>
                    <a:pt x="185830" y="1009455"/>
                  </a:lnTo>
                  <a:lnTo>
                    <a:pt x="186690" y="964814"/>
                  </a:lnTo>
                  <a:lnTo>
                    <a:pt x="189830" y="920330"/>
                  </a:lnTo>
                  <a:lnTo>
                    <a:pt x="195231" y="876094"/>
                  </a:lnTo>
                  <a:lnTo>
                    <a:pt x="202876" y="832199"/>
                  </a:lnTo>
                  <a:lnTo>
                    <a:pt x="212746" y="788736"/>
                  </a:lnTo>
                  <a:lnTo>
                    <a:pt x="224822" y="745798"/>
                  </a:lnTo>
                  <a:lnTo>
                    <a:pt x="239087" y="703477"/>
                  </a:lnTo>
                  <a:lnTo>
                    <a:pt x="255520" y="661865"/>
                  </a:lnTo>
                  <a:lnTo>
                    <a:pt x="274105" y="621053"/>
                  </a:lnTo>
                  <a:lnTo>
                    <a:pt x="294823" y="581134"/>
                  </a:lnTo>
                  <a:lnTo>
                    <a:pt x="317654" y="542201"/>
                  </a:lnTo>
                  <a:lnTo>
                    <a:pt x="342582" y="504345"/>
                  </a:lnTo>
                  <a:lnTo>
                    <a:pt x="369587" y="467657"/>
                  </a:lnTo>
                  <a:lnTo>
                    <a:pt x="398650" y="432231"/>
                  </a:lnTo>
                  <a:lnTo>
                    <a:pt x="429754" y="398158"/>
                  </a:lnTo>
                  <a:lnTo>
                    <a:pt x="462880" y="365531"/>
                  </a:lnTo>
                  <a:lnTo>
                    <a:pt x="498010" y="334440"/>
                  </a:lnTo>
                  <a:lnTo>
                    <a:pt x="535124" y="304980"/>
                  </a:lnTo>
                  <a:lnTo>
                    <a:pt x="574205" y="277241"/>
                  </a:lnTo>
                  <a:lnTo>
                    <a:pt x="388404" y="0"/>
                  </a:lnTo>
                  <a:lnTo>
                    <a:pt x="349319" y="27739"/>
                  </a:lnTo>
                  <a:lnTo>
                    <a:pt x="312201" y="57199"/>
                  </a:lnTo>
                  <a:lnTo>
                    <a:pt x="277069" y="88290"/>
                  </a:lnTo>
                  <a:lnTo>
                    <a:pt x="243940" y="120917"/>
                  </a:lnTo>
                  <a:lnTo>
                    <a:pt x="212833" y="154990"/>
                  </a:lnTo>
                  <a:lnTo>
                    <a:pt x="183767" y="190416"/>
                  </a:lnTo>
                  <a:lnTo>
                    <a:pt x="156760" y="227104"/>
                  </a:lnTo>
                  <a:lnTo>
                    <a:pt x="131831" y="264960"/>
                  </a:lnTo>
                  <a:lnTo>
                    <a:pt x="108997" y="303893"/>
                  </a:lnTo>
                  <a:lnTo>
                    <a:pt x="88278" y="343812"/>
                  </a:lnTo>
                  <a:lnTo>
                    <a:pt x="69692" y="384624"/>
                  </a:lnTo>
                  <a:lnTo>
                    <a:pt x="53257" y="426236"/>
                  </a:lnTo>
                  <a:lnTo>
                    <a:pt x="38992" y="468557"/>
                  </a:lnTo>
                  <a:lnTo>
                    <a:pt x="26915" y="511495"/>
                  </a:lnTo>
                  <a:lnTo>
                    <a:pt x="17045" y="554958"/>
                  </a:lnTo>
                  <a:lnTo>
                    <a:pt x="9400" y="598853"/>
                  </a:lnTo>
                  <a:lnTo>
                    <a:pt x="3998" y="643089"/>
                  </a:lnTo>
                  <a:lnTo>
                    <a:pt x="859" y="687573"/>
                  </a:lnTo>
                  <a:lnTo>
                    <a:pt x="0" y="732214"/>
                  </a:lnTo>
                  <a:lnTo>
                    <a:pt x="1439" y="776920"/>
                  </a:lnTo>
                  <a:lnTo>
                    <a:pt x="5196" y="821597"/>
                  </a:lnTo>
                  <a:lnTo>
                    <a:pt x="11289" y="866155"/>
                  </a:lnTo>
                  <a:lnTo>
                    <a:pt x="19735" y="910501"/>
                  </a:lnTo>
                  <a:lnTo>
                    <a:pt x="30555" y="954544"/>
                  </a:lnTo>
                  <a:lnTo>
                    <a:pt x="43765" y="998190"/>
                  </a:lnTo>
                  <a:lnTo>
                    <a:pt x="59385" y="1041349"/>
                  </a:lnTo>
                  <a:lnTo>
                    <a:pt x="77433" y="1083927"/>
                  </a:lnTo>
                  <a:lnTo>
                    <a:pt x="97928" y="1125833"/>
                  </a:lnTo>
                  <a:lnTo>
                    <a:pt x="120887" y="1166976"/>
                  </a:lnTo>
                  <a:lnTo>
                    <a:pt x="146330" y="1207262"/>
                  </a:lnTo>
                  <a:lnTo>
                    <a:pt x="332143" y="1484503"/>
                  </a:lnTo>
                  <a:lnTo>
                    <a:pt x="361122" y="1525153"/>
                  </a:lnTo>
                  <a:lnTo>
                    <a:pt x="392120" y="1563743"/>
                  </a:lnTo>
                  <a:lnTo>
                    <a:pt x="425029" y="1600231"/>
                  </a:lnTo>
                  <a:lnTo>
                    <a:pt x="459743" y="1634577"/>
                  </a:lnTo>
                  <a:lnTo>
                    <a:pt x="496155" y="1666741"/>
                  </a:lnTo>
                  <a:lnTo>
                    <a:pt x="534157" y="1696682"/>
                  </a:lnTo>
                  <a:lnTo>
                    <a:pt x="573644" y="1724360"/>
                  </a:lnTo>
                  <a:lnTo>
                    <a:pt x="614507" y="1749733"/>
                  </a:lnTo>
                  <a:lnTo>
                    <a:pt x="656640" y="1772762"/>
                  </a:lnTo>
                  <a:lnTo>
                    <a:pt x="699937" y="1793406"/>
                  </a:lnTo>
                  <a:lnTo>
                    <a:pt x="744290" y="1811624"/>
                  </a:lnTo>
                  <a:lnTo>
                    <a:pt x="789592" y="1827377"/>
                  </a:lnTo>
                  <a:lnTo>
                    <a:pt x="835737" y="1840623"/>
                  </a:lnTo>
                  <a:lnTo>
                    <a:pt x="882617" y="1851321"/>
                  </a:lnTo>
                  <a:lnTo>
                    <a:pt x="930126" y="1859433"/>
                  </a:lnTo>
                  <a:lnTo>
                    <a:pt x="978157" y="1864916"/>
                  </a:lnTo>
                  <a:lnTo>
                    <a:pt x="1026602" y="1867730"/>
                  </a:lnTo>
                  <a:lnTo>
                    <a:pt x="1075355" y="1867836"/>
                  </a:lnTo>
                  <a:lnTo>
                    <a:pt x="1124309" y="1865192"/>
                  </a:lnTo>
                  <a:lnTo>
                    <a:pt x="1173358" y="1859757"/>
                  </a:lnTo>
                  <a:lnTo>
                    <a:pt x="1222393" y="1851493"/>
                  </a:lnTo>
                  <a:lnTo>
                    <a:pt x="1271308" y="1840357"/>
                  </a:lnTo>
                  <a:lnTo>
                    <a:pt x="1332395" y="1931416"/>
                  </a:lnTo>
                  <a:lnTo>
                    <a:pt x="1447838" y="1580896"/>
                  </a:lnTo>
                  <a:lnTo>
                    <a:pt x="1024420" y="1471930"/>
                  </a:lnTo>
                  <a:lnTo>
                    <a:pt x="1085507" y="1562989"/>
                  </a:lnTo>
                  <a:lnTo>
                    <a:pt x="1038174" y="1573810"/>
                  </a:lnTo>
                  <a:lnTo>
                    <a:pt x="990649" y="1581949"/>
                  </a:lnTo>
                  <a:lnTo>
                    <a:pt x="943036" y="1587433"/>
                  </a:lnTo>
                  <a:lnTo>
                    <a:pt x="895437" y="1590290"/>
                  </a:lnTo>
                  <a:lnTo>
                    <a:pt x="847955" y="1590548"/>
                  </a:lnTo>
                  <a:lnTo>
                    <a:pt x="800691" y="1588235"/>
                  </a:lnTo>
                  <a:lnTo>
                    <a:pt x="753748" y="1583378"/>
                  </a:lnTo>
                  <a:lnTo>
                    <a:pt x="707229" y="1576005"/>
                  </a:lnTo>
                  <a:lnTo>
                    <a:pt x="661236" y="1566145"/>
                  </a:lnTo>
                  <a:lnTo>
                    <a:pt x="615872" y="1553823"/>
                  </a:lnTo>
                  <a:lnTo>
                    <a:pt x="571238" y="1539070"/>
                  </a:lnTo>
                  <a:lnTo>
                    <a:pt x="527439" y="1521911"/>
                  </a:lnTo>
                  <a:lnTo>
                    <a:pt x="484575" y="1502376"/>
                  </a:lnTo>
                  <a:lnTo>
                    <a:pt x="442749" y="1480491"/>
                  </a:lnTo>
                  <a:lnTo>
                    <a:pt x="402064" y="1456285"/>
                  </a:lnTo>
                  <a:lnTo>
                    <a:pt x="362622" y="1429785"/>
                  </a:lnTo>
                  <a:lnTo>
                    <a:pt x="324526" y="1401019"/>
                  </a:lnTo>
                  <a:lnTo>
                    <a:pt x="287878" y="1370016"/>
                  </a:lnTo>
                  <a:lnTo>
                    <a:pt x="252781" y="1336802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2534" y="3047873"/>
              <a:ext cx="1508847" cy="18568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2534" y="3047873"/>
              <a:ext cx="1509395" cy="1857375"/>
            </a:xfrm>
            <a:custGeom>
              <a:avLst/>
              <a:gdLst/>
              <a:ahLst/>
              <a:cxnLst/>
              <a:rect l="l" t="t" r="r" b="b"/>
              <a:pathLst>
                <a:path w="1509395" h="1857375">
                  <a:moveTo>
                    <a:pt x="389088" y="372363"/>
                  </a:moveTo>
                  <a:lnTo>
                    <a:pt x="360755" y="410670"/>
                  </a:lnTo>
                  <a:lnTo>
                    <a:pt x="334836" y="450012"/>
                  </a:lnTo>
                  <a:lnTo>
                    <a:pt x="311318" y="490298"/>
                  </a:lnTo>
                  <a:lnTo>
                    <a:pt x="290191" y="531434"/>
                  </a:lnTo>
                  <a:lnTo>
                    <a:pt x="271443" y="573326"/>
                  </a:lnTo>
                  <a:lnTo>
                    <a:pt x="255062" y="615881"/>
                  </a:lnTo>
                  <a:lnTo>
                    <a:pt x="241037" y="659007"/>
                  </a:lnTo>
                  <a:lnTo>
                    <a:pt x="229355" y="702611"/>
                  </a:lnTo>
                  <a:lnTo>
                    <a:pt x="220006" y="746598"/>
                  </a:lnTo>
                  <a:lnTo>
                    <a:pt x="212977" y="790876"/>
                  </a:lnTo>
                  <a:lnTo>
                    <a:pt x="208257" y="835351"/>
                  </a:lnTo>
                  <a:lnTo>
                    <a:pt x="205834" y="879931"/>
                  </a:lnTo>
                  <a:lnTo>
                    <a:pt x="205696" y="924522"/>
                  </a:lnTo>
                  <a:lnTo>
                    <a:pt x="207833" y="969031"/>
                  </a:lnTo>
                  <a:lnTo>
                    <a:pt x="212231" y="1013364"/>
                  </a:lnTo>
                  <a:lnTo>
                    <a:pt x="218880" y="1057430"/>
                  </a:lnTo>
                  <a:lnTo>
                    <a:pt x="227768" y="1101133"/>
                  </a:lnTo>
                  <a:lnTo>
                    <a:pt x="238883" y="1144382"/>
                  </a:lnTo>
                  <a:lnTo>
                    <a:pt x="252214" y="1187083"/>
                  </a:lnTo>
                  <a:lnTo>
                    <a:pt x="267749" y="1229143"/>
                  </a:lnTo>
                  <a:lnTo>
                    <a:pt x="285475" y="1270469"/>
                  </a:lnTo>
                  <a:lnTo>
                    <a:pt x="305383" y="1310967"/>
                  </a:lnTo>
                  <a:lnTo>
                    <a:pt x="327459" y="1350544"/>
                  </a:lnTo>
                  <a:lnTo>
                    <a:pt x="351692" y="1389107"/>
                  </a:lnTo>
                  <a:lnTo>
                    <a:pt x="378072" y="1426563"/>
                  </a:lnTo>
                  <a:lnTo>
                    <a:pt x="406584" y="1462819"/>
                  </a:lnTo>
                  <a:lnTo>
                    <a:pt x="437220" y="1497782"/>
                  </a:lnTo>
                  <a:lnTo>
                    <a:pt x="469965" y="1531358"/>
                  </a:lnTo>
                  <a:lnTo>
                    <a:pt x="504810" y="1563454"/>
                  </a:lnTo>
                  <a:lnTo>
                    <a:pt x="541742" y="1593977"/>
                  </a:lnTo>
                  <a:lnTo>
                    <a:pt x="336104" y="1856866"/>
                  </a:lnTo>
                  <a:lnTo>
                    <a:pt x="299166" y="1826344"/>
                  </a:lnTo>
                  <a:lnTo>
                    <a:pt x="264315" y="1794248"/>
                  </a:lnTo>
                  <a:lnTo>
                    <a:pt x="231564" y="1760672"/>
                  </a:lnTo>
                  <a:lnTo>
                    <a:pt x="200924" y="1725709"/>
                  </a:lnTo>
                  <a:lnTo>
                    <a:pt x="172406" y="1689453"/>
                  </a:lnTo>
                  <a:lnTo>
                    <a:pt x="146023" y="1651997"/>
                  </a:lnTo>
                  <a:lnTo>
                    <a:pt x="121786" y="1613434"/>
                  </a:lnTo>
                  <a:lnTo>
                    <a:pt x="99706" y="1573857"/>
                  </a:lnTo>
                  <a:lnTo>
                    <a:pt x="79795" y="1533359"/>
                  </a:lnTo>
                  <a:lnTo>
                    <a:pt x="62066" y="1492033"/>
                  </a:lnTo>
                  <a:lnTo>
                    <a:pt x="46528" y="1449973"/>
                  </a:lnTo>
                  <a:lnTo>
                    <a:pt x="33195" y="1407272"/>
                  </a:lnTo>
                  <a:lnTo>
                    <a:pt x="22078" y="1364023"/>
                  </a:lnTo>
                  <a:lnTo>
                    <a:pt x="13188" y="1320320"/>
                  </a:lnTo>
                  <a:lnTo>
                    <a:pt x="6537" y="1276254"/>
                  </a:lnTo>
                  <a:lnTo>
                    <a:pt x="2137" y="1231921"/>
                  </a:lnTo>
                  <a:lnTo>
                    <a:pt x="0" y="1187412"/>
                  </a:lnTo>
                  <a:lnTo>
                    <a:pt x="136" y="1142821"/>
                  </a:lnTo>
                  <a:lnTo>
                    <a:pt x="2558" y="1098241"/>
                  </a:lnTo>
                  <a:lnTo>
                    <a:pt x="7277" y="1053766"/>
                  </a:lnTo>
                  <a:lnTo>
                    <a:pt x="14306" y="1009488"/>
                  </a:lnTo>
                  <a:lnTo>
                    <a:pt x="23655" y="965501"/>
                  </a:lnTo>
                  <a:lnTo>
                    <a:pt x="35336" y="921897"/>
                  </a:lnTo>
                  <a:lnTo>
                    <a:pt x="49361" y="878771"/>
                  </a:lnTo>
                  <a:lnTo>
                    <a:pt x="65742" y="836216"/>
                  </a:lnTo>
                  <a:lnTo>
                    <a:pt x="84490" y="794324"/>
                  </a:lnTo>
                  <a:lnTo>
                    <a:pt x="105616" y="753188"/>
                  </a:lnTo>
                  <a:lnTo>
                    <a:pt x="129134" y="712902"/>
                  </a:lnTo>
                  <a:lnTo>
                    <a:pt x="155053" y="673560"/>
                  </a:lnTo>
                  <a:lnTo>
                    <a:pt x="183386" y="635253"/>
                  </a:lnTo>
                  <a:lnTo>
                    <a:pt x="389088" y="372363"/>
                  </a:lnTo>
                  <a:lnTo>
                    <a:pt x="420968" y="333935"/>
                  </a:lnTo>
                  <a:lnTo>
                    <a:pt x="454710" y="297712"/>
                  </a:lnTo>
                  <a:lnTo>
                    <a:pt x="490204" y="263727"/>
                  </a:lnTo>
                  <a:lnTo>
                    <a:pt x="527341" y="232012"/>
                  </a:lnTo>
                  <a:lnTo>
                    <a:pt x="566011" y="202599"/>
                  </a:lnTo>
                  <a:lnTo>
                    <a:pt x="606104" y="175523"/>
                  </a:lnTo>
                  <a:lnTo>
                    <a:pt x="647512" y="150814"/>
                  </a:lnTo>
                  <a:lnTo>
                    <a:pt x="690125" y="128506"/>
                  </a:lnTo>
                  <a:lnTo>
                    <a:pt x="733832" y="108631"/>
                  </a:lnTo>
                  <a:lnTo>
                    <a:pt x="778525" y="91222"/>
                  </a:lnTo>
                  <a:lnTo>
                    <a:pt x="824095" y="76311"/>
                  </a:lnTo>
                  <a:lnTo>
                    <a:pt x="870431" y="63930"/>
                  </a:lnTo>
                  <a:lnTo>
                    <a:pt x="917425" y="54114"/>
                  </a:lnTo>
                  <a:lnTo>
                    <a:pt x="964966" y="46893"/>
                  </a:lnTo>
                  <a:lnTo>
                    <a:pt x="1012945" y="42300"/>
                  </a:lnTo>
                  <a:lnTo>
                    <a:pt x="1061253" y="40369"/>
                  </a:lnTo>
                  <a:lnTo>
                    <a:pt x="1109781" y="41131"/>
                  </a:lnTo>
                  <a:lnTo>
                    <a:pt x="1158418" y="44620"/>
                  </a:lnTo>
                  <a:lnTo>
                    <a:pt x="1207056" y="50867"/>
                  </a:lnTo>
                  <a:lnTo>
                    <a:pt x="1255584" y="59905"/>
                  </a:lnTo>
                  <a:lnTo>
                    <a:pt x="1303894" y="71768"/>
                  </a:lnTo>
                  <a:lnTo>
                    <a:pt x="1351875" y="86487"/>
                  </a:lnTo>
                  <a:lnTo>
                    <a:pt x="1419439" y="0"/>
                  </a:lnTo>
                  <a:lnTo>
                    <a:pt x="1508847" y="358139"/>
                  </a:lnTo>
                  <a:lnTo>
                    <a:pt x="1078571" y="435737"/>
                  </a:lnTo>
                  <a:lnTo>
                    <a:pt x="1146135" y="349376"/>
                  </a:lnTo>
                  <a:lnTo>
                    <a:pt x="1099725" y="335095"/>
                  </a:lnTo>
                  <a:lnTo>
                    <a:pt x="1052928" y="323477"/>
                  </a:lnTo>
                  <a:lnTo>
                    <a:pt x="1005847" y="314504"/>
                  </a:lnTo>
                  <a:lnTo>
                    <a:pt x="958588" y="308154"/>
                  </a:lnTo>
                  <a:lnTo>
                    <a:pt x="911253" y="304407"/>
                  </a:lnTo>
                  <a:lnTo>
                    <a:pt x="863947" y="303244"/>
                  </a:lnTo>
                  <a:lnTo>
                    <a:pt x="816776" y="304642"/>
                  </a:lnTo>
                  <a:lnTo>
                    <a:pt x="769842" y="308582"/>
                  </a:lnTo>
                  <a:lnTo>
                    <a:pt x="723250" y="315044"/>
                  </a:lnTo>
                  <a:lnTo>
                    <a:pt x="677104" y="324007"/>
                  </a:lnTo>
                  <a:lnTo>
                    <a:pt x="631508" y="335450"/>
                  </a:lnTo>
                  <a:lnTo>
                    <a:pt x="586568" y="349353"/>
                  </a:lnTo>
                  <a:lnTo>
                    <a:pt x="542386" y="365696"/>
                  </a:lnTo>
                  <a:lnTo>
                    <a:pt x="499068" y="384458"/>
                  </a:lnTo>
                  <a:lnTo>
                    <a:pt x="456717" y="405619"/>
                  </a:lnTo>
                  <a:lnTo>
                    <a:pt x="415437" y="429158"/>
                  </a:lnTo>
                  <a:lnTo>
                    <a:pt x="375333" y="455055"/>
                  </a:lnTo>
                  <a:lnTo>
                    <a:pt x="336510" y="483290"/>
                  </a:lnTo>
                  <a:lnTo>
                    <a:pt x="299071" y="513841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267" y="3567684"/>
              <a:ext cx="1536192" cy="14310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0267" y="3567684"/>
              <a:ext cx="1536700" cy="1431290"/>
            </a:xfrm>
            <a:custGeom>
              <a:avLst/>
              <a:gdLst/>
              <a:ahLst/>
              <a:cxnLst/>
              <a:rect l="l" t="t" r="r" b="b"/>
              <a:pathLst>
                <a:path w="1536700" h="1431289">
                  <a:moveTo>
                    <a:pt x="0" y="715517"/>
                  </a:moveTo>
                  <a:lnTo>
                    <a:pt x="1633" y="668466"/>
                  </a:lnTo>
                  <a:lnTo>
                    <a:pt x="6467" y="622228"/>
                  </a:lnTo>
                  <a:lnTo>
                    <a:pt x="14400" y="576898"/>
                  </a:lnTo>
                  <a:lnTo>
                    <a:pt x="25331" y="532570"/>
                  </a:lnTo>
                  <a:lnTo>
                    <a:pt x="39158" y="489338"/>
                  </a:lnTo>
                  <a:lnTo>
                    <a:pt x="55780" y="447296"/>
                  </a:lnTo>
                  <a:lnTo>
                    <a:pt x="75097" y="406539"/>
                  </a:lnTo>
                  <a:lnTo>
                    <a:pt x="97006" y="367161"/>
                  </a:lnTo>
                  <a:lnTo>
                    <a:pt x="121407" y="329256"/>
                  </a:lnTo>
                  <a:lnTo>
                    <a:pt x="148198" y="292918"/>
                  </a:lnTo>
                  <a:lnTo>
                    <a:pt x="177279" y="258242"/>
                  </a:lnTo>
                  <a:lnTo>
                    <a:pt x="208547" y="225322"/>
                  </a:lnTo>
                  <a:lnTo>
                    <a:pt x="241903" y="194251"/>
                  </a:lnTo>
                  <a:lnTo>
                    <a:pt x="277244" y="165125"/>
                  </a:lnTo>
                  <a:lnTo>
                    <a:pt x="314469" y="138037"/>
                  </a:lnTo>
                  <a:lnTo>
                    <a:pt x="353477" y="113082"/>
                  </a:lnTo>
                  <a:lnTo>
                    <a:pt x="394168" y="90354"/>
                  </a:lnTo>
                  <a:lnTo>
                    <a:pt x="436439" y="69946"/>
                  </a:lnTo>
                  <a:lnTo>
                    <a:pt x="480190" y="51954"/>
                  </a:lnTo>
                  <a:lnTo>
                    <a:pt x="525319" y="36472"/>
                  </a:lnTo>
                  <a:lnTo>
                    <a:pt x="571725" y="23593"/>
                  </a:lnTo>
                  <a:lnTo>
                    <a:pt x="619307" y="13412"/>
                  </a:lnTo>
                  <a:lnTo>
                    <a:pt x="667963" y="6024"/>
                  </a:lnTo>
                  <a:lnTo>
                    <a:pt x="717593" y="1521"/>
                  </a:lnTo>
                  <a:lnTo>
                    <a:pt x="768095" y="0"/>
                  </a:lnTo>
                  <a:lnTo>
                    <a:pt x="818595" y="1521"/>
                  </a:lnTo>
                  <a:lnTo>
                    <a:pt x="868223" y="6024"/>
                  </a:lnTo>
                  <a:lnTo>
                    <a:pt x="916877" y="13412"/>
                  </a:lnTo>
                  <a:lnTo>
                    <a:pt x="964458" y="23593"/>
                  </a:lnTo>
                  <a:lnTo>
                    <a:pt x="1010863" y="36472"/>
                  </a:lnTo>
                  <a:lnTo>
                    <a:pt x="1055991" y="51954"/>
                  </a:lnTo>
                  <a:lnTo>
                    <a:pt x="1099741" y="69946"/>
                  </a:lnTo>
                  <a:lnTo>
                    <a:pt x="1142012" y="90354"/>
                  </a:lnTo>
                  <a:lnTo>
                    <a:pt x="1182702" y="113082"/>
                  </a:lnTo>
                  <a:lnTo>
                    <a:pt x="1221711" y="138037"/>
                  </a:lnTo>
                  <a:lnTo>
                    <a:pt x="1258937" y="165125"/>
                  </a:lnTo>
                  <a:lnTo>
                    <a:pt x="1294278" y="194251"/>
                  </a:lnTo>
                  <a:lnTo>
                    <a:pt x="1327635" y="225322"/>
                  </a:lnTo>
                  <a:lnTo>
                    <a:pt x="1358904" y="258242"/>
                  </a:lnTo>
                  <a:lnTo>
                    <a:pt x="1387986" y="292918"/>
                  </a:lnTo>
                  <a:lnTo>
                    <a:pt x="1414778" y="329256"/>
                  </a:lnTo>
                  <a:lnTo>
                    <a:pt x="1439180" y="367161"/>
                  </a:lnTo>
                  <a:lnTo>
                    <a:pt x="1461090" y="406539"/>
                  </a:lnTo>
                  <a:lnTo>
                    <a:pt x="1480408" y="447296"/>
                  </a:lnTo>
                  <a:lnTo>
                    <a:pt x="1497031" y="489338"/>
                  </a:lnTo>
                  <a:lnTo>
                    <a:pt x="1510859" y="532570"/>
                  </a:lnTo>
                  <a:lnTo>
                    <a:pt x="1521790" y="576898"/>
                  </a:lnTo>
                  <a:lnTo>
                    <a:pt x="1529723" y="622228"/>
                  </a:lnTo>
                  <a:lnTo>
                    <a:pt x="1534558" y="668466"/>
                  </a:lnTo>
                  <a:lnTo>
                    <a:pt x="1536192" y="715517"/>
                  </a:lnTo>
                  <a:lnTo>
                    <a:pt x="1534558" y="762569"/>
                  </a:lnTo>
                  <a:lnTo>
                    <a:pt x="1529723" y="808807"/>
                  </a:lnTo>
                  <a:lnTo>
                    <a:pt x="1521790" y="854137"/>
                  </a:lnTo>
                  <a:lnTo>
                    <a:pt x="1510859" y="898465"/>
                  </a:lnTo>
                  <a:lnTo>
                    <a:pt x="1497031" y="941697"/>
                  </a:lnTo>
                  <a:lnTo>
                    <a:pt x="1480408" y="983739"/>
                  </a:lnTo>
                  <a:lnTo>
                    <a:pt x="1461090" y="1024496"/>
                  </a:lnTo>
                  <a:lnTo>
                    <a:pt x="1439180" y="1063874"/>
                  </a:lnTo>
                  <a:lnTo>
                    <a:pt x="1414778" y="1101779"/>
                  </a:lnTo>
                  <a:lnTo>
                    <a:pt x="1387986" y="1138117"/>
                  </a:lnTo>
                  <a:lnTo>
                    <a:pt x="1358904" y="1172793"/>
                  </a:lnTo>
                  <a:lnTo>
                    <a:pt x="1327635" y="1205713"/>
                  </a:lnTo>
                  <a:lnTo>
                    <a:pt x="1294278" y="1236784"/>
                  </a:lnTo>
                  <a:lnTo>
                    <a:pt x="1258937" y="1265910"/>
                  </a:lnTo>
                  <a:lnTo>
                    <a:pt x="1221711" y="1292998"/>
                  </a:lnTo>
                  <a:lnTo>
                    <a:pt x="1182702" y="1317953"/>
                  </a:lnTo>
                  <a:lnTo>
                    <a:pt x="1142012" y="1340681"/>
                  </a:lnTo>
                  <a:lnTo>
                    <a:pt x="1099741" y="1361089"/>
                  </a:lnTo>
                  <a:lnTo>
                    <a:pt x="1055991" y="1379081"/>
                  </a:lnTo>
                  <a:lnTo>
                    <a:pt x="1010863" y="1394563"/>
                  </a:lnTo>
                  <a:lnTo>
                    <a:pt x="964458" y="1407442"/>
                  </a:lnTo>
                  <a:lnTo>
                    <a:pt x="916877" y="1417623"/>
                  </a:lnTo>
                  <a:lnTo>
                    <a:pt x="868223" y="1425011"/>
                  </a:lnTo>
                  <a:lnTo>
                    <a:pt x="818595" y="1429514"/>
                  </a:lnTo>
                  <a:lnTo>
                    <a:pt x="768095" y="1431035"/>
                  </a:lnTo>
                  <a:lnTo>
                    <a:pt x="717593" y="1429514"/>
                  </a:lnTo>
                  <a:lnTo>
                    <a:pt x="667963" y="1425011"/>
                  </a:lnTo>
                  <a:lnTo>
                    <a:pt x="619307" y="1417623"/>
                  </a:lnTo>
                  <a:lnTo>
                    <a:pt x="571725" y="1407442"/>
                  </a:lnTo>
                  <a:lnTo>
                    <a:pt x="525319" y="1394563"/>
                  </a:lnTo>
                  <a:lnTo>
                    <a:pt x="480190" y="1379081"/>
                  </a:lnTo>
                  <a:lnTo>
                    <a:pt x="436439" y="1361089"/>
                  </a:lnTo>
                  <a:lnTo>
                    <a:pt x="394168" y="1340681"/>
                  </a:lnTo>
                  <a:lnTo>
                    <a:pt x="353477" y="1317953"/>
                  </a:lnTo>
                  <a:lnTo>
                    <a:pt x="314469" y="1292998"/>
                  </a:lnTo>
                  <a:lnTo>
                    <a:pt x="277244" y="1265910"/>
                  </a:lnTo>
                  <a:lnTo>
                    <a:pt x="241903" y="1236784"/>
                  </a:lnTo>
                  <a:lnTo>
                    <a:pt x="208547" y="1205713"/>
                  </a:lnTo>
                  <a:lnTo>
                    <a:pt x="177279" y="1172793"/>
                  </a:lnTo>
                  <a:lnTo>
                    <a:pt x="148198" y="1138117"/>
                  </a:lnTo>
                  <a:lnTo>
                    <a:pt x="121407" y="1101779"/>
                  </a:lnTo>
                  <a:lnTo>
                    <a:pt x="97006" y="1063874"/>
                  </a:lnTo>
                  <a:lnTo>
                    <a:pt x="75097" y="1024496"/>
                  </a:lnTo>
                  <a:lnTo>
                    <a:pt x="55780" y="983739"/>
                  </a:lnTo>
                  <a:lnTo>
                    <a:pt x="39158" y="941697"/>
                  </a:lnTo>
                  <a:lnTo>
                    <a:pt x="25331" y="898465"/>
                  </a:lnTo>
                  <a:lnTo>
                    <a:pt x="14400" y="854137"/>
                  </a:lnTo>
                  <a:lnTo>
                    <a:pt x="6467" y="808807"/>
                  </a:lnTo>
                  <a:lnTo>
                    <a:pt x="1633" y="762569"/>
                  </a:lnTo>
                  <a:lnTo>
                    <a:pt x="0" y="715517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531364" y="4914900"/>
            <a:ext cx="2416175" cy="733425"/>
            <a:chOff x="2531364" y="4914900"/>
            <a:chExt cx="2416175" cy="733425"/>
          </a:xfrm>
        </p:grpSpPr>
        <p:sp>
          <p:nvSpPr>
            <p:cNvPr id="28" name="object 28"/>
            <p:cNvSpPr/>
            <p:nvPr/>
          </p:nvSpPr>
          <p:spPr>
            <a:xfrm>
              <a:off x="3794760" y="5006847"/>
              <a:ext cx="1147444" cy="3700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4760" y="5006847"/>
              <a:ext cx="1147445" cy="370205"/>
            </a:xfrm>
            <a:custGeom>
              <a:avLst/>
              <a:gdLst/>
              <a:ahLst/>
              <a:cxnLst/>
              <a:rect l="l" t="t" r="r" b="b"/>
              <a:pathLst>
                <a:path w="1147445" h="370204">
                  <a:moveTo>
                    <a:pt x="0" y="313054"/>
                  </a:moveTo>
                  <a:lnTo>
                    <a:pt x="854201" y="56895"/>
                  </a:lnTo>
                  <a:lnTo>
                    <a:pt x="845692" y="28320"/>
                  </a:lnTo>
                  <a:lnTo>
                    <a:pt x="1147444" y="0"/>
                  </a:lnTo>
                  <a:lnTo>
                    <a:pt x="879855" y="142366"/>
                  </a:lnTo>
                  <a:lnTo>
                    <a:pt x="871347" y="113918"/>
                  </a:lnTo>
                  <a:lnTo>
                    <a:pt x="17144" y="370077"/>
                  </a:lnTo>
                  <a:lnTo>
                    <a:pt x="0" y="313054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5936" y="4919472"/>
              <a:ext cx="1484376" cy="7238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5936" y="4919472"/>
              <a:ext cx="1484630" cy="723900"/>
            </a:xfrm>
            <a:custGeom>
              <a:avLst/>
              <a:gdLst/>
              <a:ahLst/>
              <a:cxnLst/>
              <a:rect l="l" t="t" r="r" b="b"/>
              <a:pathLst>
                <a:path w="1484629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1363726" y="0"/>
                  </a:lnTo>
                  <a:lnTo>
                    <a:pt x="1410706" y="9475"/>
                  </a:lnTo>
                  <a:lnTo>
                    <a:pt x="1449054" y="35321"/>
                  </a:lnTo>
                  <a:lnTo>
                    <a:pt x="1474900" y="73669"/>
                  </a:lnTo>
                  <a:lnTo>
                    <a:pt x="1484376" y="120650"/>
                  </a:lnTo>
                  <a:lnTo>
                    <a:pt x="1484376" y="603249"/>
                  </a:lnTo>
                  <a:lnTo>
                    <a:pt x="1474900" y="650214"/>
                  </a:lnTo>
                  <a:lnTo>
                    <a:pt x="1449054" y="688563"/>
                  </a:lnTo>
                  <a:lnTo>
                    <a:pt x="1410706" y="714419"/>
                  </a:lnTo>
                  <a:lnTo>
                    <a:pt x="1363726" y="723899"/>
                  </a:lnTo>
                  <a:lnTo>
                    <a:pt x="120650" y="723899"/>
                  </a:lnTo>
                  <a:lnTo>
                    <a:pt x="73669" y="714419"/>
                  </a:lnTo>
                  <a:lnTo>
                    <a:pt x="35321" y="688563"/>
                  </a:lnTo>
                  <a:lnTo>
                    <a:pt x="9475" y="650214"/>
                  </a:lnTo>
                  <a:lnTo>
                    <a:pt x="0" y="603249"/>
                  </a:lnTo>
                  <a:lnTo>
                    <a:pt x="0" y="120650"/>
                  </a:lnTo>
                  <a:close/>
                </a:path>
              </a:pathLst>
            </a:custGeom>
            <a:ln w="9144">
              <a:solidFill>
                <a:srgbClr val="817B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24560" y="4118864"/>
            <a:ext cx="1241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54223" y="3058667"/>
            <a:ext cx="1493520" cy="733425"/>
            <a:chOff x="2554223" y="3058667"/>
            <a:chExt cx="1493520" cy="733425"/>
          </a:xfrm>
        </p:grpSpPr>
        <p:sp>
          <p:nvSpPr>
            <p:cNvPr id="34" name="object 34"/>
            <p:cNvSpPr/>
            <p:nvPr/>
          </p:nvSpPr>
          <p:spPr>
            <a:xfrm>
              <a:off x="2558795" y="3063239"/>
              <a:ext cx="1484376" cy="7239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8795" y="3063239"/>
              <a:ext cx="1484630" cy="723900"/>
            </a:xfrm>
            <a:custGeom>
              <a:avLst/>
              <a:gdLst/>
              <a:ahLst/>
              <a:cxnLst/>
              <a:rect l="l" t="t" r="r" b="b"/>
              <a:pathLst>
                <a:path w="1484629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1363726" y="0"/>
                  </a:lnTo>
                  <a:lnTo>
                    <a:pt x="1410706" y="9475"/>
                  </a:lnTo>
                  <a:lnTo>
                    <a:pt x="1449054" y="35321"/>
                  </a:lnTo>
                  <a:lnTo>
                    <a:pt x="1474900" y="73669"/>
                  </a:lnTo>
                  <a:lnTo>
                    <a:pt x="1484376" y="120650"/>
                  </a:lnTo>
                  <a:lnTo>
                    <a:pt x="1484376" y="603250"/>
                  </a:lnTo>
                  <a:lnTo>
                    <a:pt x="1474900" y="650230"/>
                  </a:lnTo>
                  <a:lnTo>
                    <a:pt x="1449054" y="688578"/>
                  </a:lnTo>
                  <a:lnTo>
                    <a:pt x="1410706" y="714424"/>
                  </a:lnTo>
                  <a:lnTo>
                    <a:pt x="1363726" y="723900"/>
                  </a:lnTo>
                  <a:lnTo>
                    <a:pt x="120650" y="723900"/>
                  </a:lnTo>
                  <a:lnTo>
                    <a:pt x="73669" y="714424"/>
                  </a:lnTo>
                  <a:lnTo>
                    <a:pt x="35321" y="688578"/>
                  </a:lnTo>
                  <a:lnTo>
                    <a:pt x="9475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9144">
              <a:solidFill>
                <a:srgbClr val="817B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673476" y="1995042"/>
            <a:ext cx="3269615" cy="156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Dutasteride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alibri"/>
              <a:cs typeface="Calibri"/>
            </a:endParaRPr>
          </a:p>
          <a:p>
            <a:pPr marL="1853564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Finasteride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b="1" spc="-20" dirty="0">
                <a:latin typeface="Calibri"/>
                <a:cs typeface="Calibri"/>
              </a:rPr>
              <a:t>Type </a:t>
            </a:r>
            <a:r>
              <a:rPr sz="1800" b="1" dirty="0">
                <a:latin typeface="Calibri"/>
                <a:cs typeface="Calibri"/>
              </a:rPr>
              <a:t>II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49727" y="5117719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Type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470404" y="2717292"/>
            <a:ext cx="1658620" cy="1489075"/>
            <a:chOff x="2470404" y="2717292"/>
            <a:chExt cx="1658620" cy="1489075"/>
          </a:xfrm>
        </p:grpSpPr>
        <p:sp>
          <p:nvSpPr>
            <p:cNvPr id="39" name="object 39"/>
            <p:cNvSpPr/>
            <p:nvPr/>
          </p:nvSpPr>
          <p:spPr>
            <a:xfrm>
              <a:off x="2474976" y="2721864"/>
              <a:ext cx="1649095" cy="1480185"/>
            </a:xfrm>
            <a:custGeom>
              <a:avLst/>
              <a:gdLst/>
              <a:ahLst/>
              <a:cxnLst/>
              <a:rect l="l" t="t" r="r" b="b"/>
              <a:pathLst>
                <a:path w="1649095" h="1480185">
                  <a:moveTo>
                    <a:pt x="824484" y="0"/>
                  </a:moveTo>
                  <a:lnTo>
                    <a:pt x="774251" y="1350"/>
                  </a:lnTo>
                  <a:lnTo>
                    <a:pt x="724815" y="5348"/>
                  </a:lnTo>
                  <a:lnTo>
                    <a:pt x="676262" y="11919"/>
                  </a:lnTo>
                  <a:lnTo>
                    <a:pt x="628679" y="20983"/>
                  </a:lnTo>
                  <a:lnTo>
                    <a:pt x="582151" y="32464"/>
                  </a:lnTo>
                  <a:lnTo>
                    <a:pt x="536765" y="46284"/>
                  </a:lnTo>
                  <a:lnTo>
                    <a:pt x="492607" y="62366"/>
                  </a:lnTo>
                  <a:lnTo>
                    <a:pt x="449763" y="80633"/>
                  </a:lnTo>
                  <a:lnTo>
                    <a:pt x="408319" y="101007"/>
                  </a:lnTo>
                  <a:lnTo>
                    <a:pt x="368361" y="123411"/>
                  </a:lnTo>
                  <a:lnTo>
                    <a:pt x="329976" y="147767"/>
                  </a:lnTo>
                  <a:lnTo>
                    <a:pt x="293249" y="173999"/>
                  </a:lnTo>
                  <a:lnTo>
                    <a:pt x="258268" y="202028"/>
                  </a:lnTo>
                  <a:lnTo>
                    <a:pt x="225117" y="231779"/>
                  </a:lnTo>
                  <a:lnTo>
                    <a:pt x="193884" y="263172"/>
                  </a:lnTo>
                  <a:lnTo>
                    <a:pt x="164654" y="296131"/>
                  </a:lnTo>
                  <a:lnTo>
                    <a:pt x="137514" y="330578"/>
                  </a:lnTo>
                  <a:lnTo>
                    <a:pt x="112550" y="366437"/>
                  </a:lnTo>
                  <a:lnTo>
                    <a:pt x="89847" y="403629"/>
                  </a:lnTo>
                  <a:lnTo>
                    <a:pt x="69493" y="442078"/>
                  </a:lnTo>
                  <a:lnTo>
                    <a:pt x="51573" y="481706"/>
                  </a:lnTo>
                  <a:lnTo>
                    <a:pt x="36173" y="522435"/>
                  </a:lnTo>
                  <a:lnTo>
                    <a:pt x="23381" y="564189"/>
                  </a:lnTo>
                  <a:lnTo>
                    <a:pt x="13281" y="606890"/>
                  </a:lnTo>
                  <a:lnTo>
                    <a:pt x="5960" y="650461"/>
                  </a:lnTo>
                  <a:lnTo>
                    <a:pt x="1504" y="694824"/>
                  </a:lnTo>
                  <a:lnTo>
                    <a:pt x="0" y="739901"/>
                  </a:lnTo>
                  <a:lnTo>
                    <a:pt x="1504" y="784979"/>
                  </a:lnTo>
                  <a:lnTo>
                    <a:pt x="5960" y="829342"/>
                  </a:lnTo>
                  <a:lnTo>
                    <a:pt x="13281" y="872913"/>
                  </a:lnTo>
                  <a:lnTo>
                    <a:pt x="23381" y="915614"/>
                  </a:lnTo>
                  <a:lnTo>
                    <a:pt x="36173" y="957368"/>
                  </a:lnTo>
                  <a:lnTo>
                    <a:pt x="51573" y="998097"/>
                  </a:lnTo>
                  <a:lnTo>
                    <a:pt x="69493" y="1037725"/>
                  </a:lnTo>
                  <a:lnTo>
                    <a:pt x="89847" y="1076174"/>
                  </a:lnTo>
                  <a:lnTo>
                    <a:pt x="112550" y="1113366"/>
                  </a:lnTo>
                  <a:lnTo>
                    <a:pt x="137514" y="1149225"/>
                  </a:lnTo>
                  <a:lnTo>
                    <a:pt x="164654" y="1183672"/>
                  </a:lnTo>
                  <a:lnTo>
                    <a:pt x="193884" y="1216631"/>
                  </a:lnTo>
                  <a:lnTo>
                    <a:pt x="225117" y="1248024"/>
                  </a:lnTo>
                  <a:lnTo>
                    <a:pt x="258268" y="1277775"/>
                  </a:lnTo>
                  <a:lnTo>
                    <a:pt x="293249" y="1305804"/>
                  </a:lnTo>
                  <a:lnTo>
                    <a:pt x="329976" y="1332036"/>
                  </a:lnTo>
                  <a:lnTo>
                    <a:pt x="368361" y="1356392"/>
                  </a:lnTo>
                  <a:lnTo>
                    <a:pt x="408319" y="1378796"/>
                  </a:lnTo>
                  <a:lnTo>
                    <a:pt x="449763" y="1399170"/>
                  </a:lnTo>
                  <a:lnTo>
                    <a:pt x="492607" y="1417437"/>
                  </a:lnTo>
                  <a:lnTo>
                    <a:pt x="536765" y="1433519"/>
                  </a:lnTo>
                  <a:lnTo>
                    <a:pt x="582151" y="1447339"/>
                  </a:lnTo>
                  <a:lnTo>
                    <a:pt x="628679" y="1458820"/>
                  </a:lnTo>
                  <a:lnTo>
                    <a:pt x="676262" y="1467884"/>
                  </a:lnTo>
                  <a:lnTo>
                    <a:pt x="724815" y="1474455"/>
                  </a:lnTo>
                  <a:lnTo>
                    <a:pt x="774251" y="1478453"/>
                  </a:lnTo>
                  <a:lnTo>
                    <a:pt x="824484" y="1479804"/>
                  </a:lnTo>
                  <a:lnTo>
                    <a:pt x="874716" y="1478453"/>
                  </a:lnTo>
                  <a:lnTo>
                    <a:pt x="924152" y="1474455"/>
                  </a:lnTo>
                  <a:lnTo>
                    <a:pt x="972705" y="1467884"/>
                  </a:lnTo>
                  <a:lnTo>
                    <a:pt x="1020288" y="1458820"/>
                  </a:lnTo>
                  <a:lnTo>
                    <a:pt x="1066816" y="1447339"/>
                  </a:lnTo>
                  <a:lnTo>
                    <a:pt x="1110765" y="1433957"/>
                  </a:lnTo>
                  <a:lnTo>
                    <a:pt x="824484" y="1433957"/>
                  </a:lnTo>
                  <a:lnTo>
                    <a:pt x="773622" y="1432480"/>
                  </a:lnTo>
                  <a:lnTo>
                    <a:pt x="723640" y="1428112"/>
                  </a:lnTo>
                  <a:lnTo>
                    <a:pt x="674640" y="1420943"/>
                  </a:lnTo>
                  <a:lnTo>
                    <a:pt x="626723" y="1411065"/>
                  </a:lnTo>
                  <a:lnTo>
                    <a:pt x="579991" y="1398569"/>
                  </a:lnTo>
                  <a:lnTo>
                    <a:pt x="534546" y="1383547"/>
                  </a:lnTo>
                  <a:lnTo>
                    <a:pt x="490490" y="1366091"/>
                  </a:lnTo>
                  <a:lnTo>
                    <a:pt x="447925" y="1346291"/>
                  </a:lnTo>
                  <a:lnTo>
                    <a:pt x="406952" y="1324239"/>
                  </a:lnTo>
                  <a:lnTo>
                    <a:pt x="367674" y="1300027"/>
                  </a:lnTo>
                  <a:lnTo>
                    <a:pt x="330191" y="1273746"/>
                  </a:lnTo>
                  <a:lnTo>
                    <a:pt x="294607" y="1245488"/>
                  </a:lnTo>
                  <a:lnTo>
                    <a:pt x="261022" y="1215343"/>
                  </a:lnTo>
                  <a:lnTo>
                    <a:pt x="229539" y="1183404"/>
                  </a:lnTo>
                  <a:lnTo>
                    <a:pt x="200259" y="1149761"/>
                  </a:lnTo>
                  <a:lnTo>
                    <a:pt x="173285" y="1114507"/>
                  </a:lnTo>
                  <a:lnTo>
                    <a:pt x="148717" y="1077732"/>
                  </a:lnTo>
                  <a:lnTo>
                    <a:pt x="126659" y="1039528"/>
                  </a:lnTo>
                  <a:lnTo>
                    <a:pt x="107211" y="999987"/>
                  </a:lnTo>
                  <a:lnTo>
                    <a:pt x="90476" y="959200"/>
                  </a:lnTo>
                  <a:lnTo>
                    <a:pt x="76556" y="917258"/>
                  </a:lnTo>
                  <a:lnTo>
                    <a:pt x="65551" y="874253"/>
                  </a:lnTo>
                  <a:lnTo>
                    <a:pt x="57565" y="830277"/>
                  </a:lnTo>
                  <a:lnTo>
                    <a:pt x="52698" y="785420"/>
                  </a:lnTo>
                  <a:lnTo>
                    <a:pt x="51054" y="739775"/>
                  </a:lnTo>
                  <a:lnTo>
                    <a:pt x="52891" y="691952"/>
                  </a:lnTo>
                  <a:lnTo>
                    <a:pt x="58357" y="644601"/>
                  </a:lnTo>
                  <a:lnTo>
                    <a:pt x="67387" y="597879"/>
                  </a:lnTo>
                  <a:lnTo>
                    <a:pt x="79912" y="551943"/>
                  </a:lnTo>
                  <a:lnTo>
                    <a:pt x="95866" y="506948"/>
                  </a:lnTo>
                  <a:lnTo>
                    <a:pt x="115182" y="463053"/>
                  </a:lnTo>
                  <a:lnTo>
                    <a:pt x="137792" y="420414"/>
                  </a:lnTo>
                  <a:lnTo>
                    <a:pt x="163630" y="379188"/>
                  </a:lnTo>
                  <a:lnTo>
                    <a:pt x="192629" y="339532"/>
                  </a:lnTo>
                  <a:lnTo>
                    <a:pt x="224722" y="301603"/>
                  </a:lnTo>
                  <a:lnTo>
                    <a:pt x="259842" y="265557"/>
                  </a:lnTo>
                  <a:lnTo>
                    <a:pt x="331992" y="265557"/>
                  </a:lnTo>
                  <a:lnTo>
                    <a:pt x="295910" y="233172"/>
                  </a:lnTo>
                  <a:lnTo>
                    <a:pt x="336084" y="201669"/>
                  </a:lnTo>
                  <a:lnTo>
                    <a:pt x="378353" y="172874"/>
                  </a:lnTo>
                  <a:lnTo>
                    <a:pt x="422543" y="146849"/>
                  </a:lnTo>
                  <a:lnTo>
                    <a:pt x="468481" y="123656"/>
                  </a:lnTo>
                  <a:lnTo>
                    <a:pt x="515995" y="103357"/>
                  </a:lnTo>
                  <a:lnTo>
                    <a:pt x="564912" y="86016"/>
                  </a:lnTo>
                  <a:lnTo>
                    <a:pt x="615058" y="71693"/>
                  </a:lnTo>
                  <a:lnTo>
                    <a:pt x="666262" y="60453"/>
                  </a:lnTo>
                  <a:lnTo>
                    <a:pt x="718349" y="52357"/>
                  </a:lnTo>
                  <a:lnTo>
                    <a:pt x="771147" y="47467"/>
                  </a:lnTo>
                  <a:lnTo>
                    <a:pt x="824484" y="45847"/>
                  </a:lnTo>
                  <a:lnTo>
                    <a:pt x="1110765" y="45847"/>
                  </a:lnTo>
                  <a:lnTo>
                    <a:pt x="1066816" y="32464"/>
                  </a:lnTo>
                  <a:lnTo>
                    <a:pt x="1020288" y="20983"/>
                  </a:lnTo>
                  <a:lnTo>
                    <a:pt x="972705" y="11919"/>
                  </a:lnTo>
                  <a:lnTo>
                    <a:pt x="924152" y="5348"/>
                  </a:lnTo>
                  <a:lnTo>
                    <a:pt x="874716" y="1350"/>
                  </a:lnTo>
                  <a:lnTo>
                    <a:pt x="824484" y="0"/>
                  </a:lnTo>
                  <a:close/>
                </a:path>
                <a:path w="1649095" h="1480185">
                  <a:moveTo>
                    <a:pt x="331992" y="265557"/>
                  </a:moveTo>
                  <a:lnTo>
                    <a:pt x="259842" y="265557"/>
                  </a:lnTo>
                  <a:lnTo>
                    <a:pt x="1352931" y="1246505"/>
                  </a:lnTo>
                  <a:lnTo>
                    <a:pt x="1312756" y="1278036"/>
                  </a:lnTo>
                  <a:lnTo>
                    <a:pt x="1270488" y="1306849"/>
                  </a:lnTo>
                  <a:lnTo>
                    <a:pt x="1226300" y="1332885"/>
                  </a:lnTo>
                  <a:lnTo>
                    <a:pt x="1180365" y="1356083"/>
                  </a:lnTo>
                  <a:lnTo>
                    <a:pt x="1132856" y="1376382"/>
                  </a:lnTo>
                  <a:lnTo>
                    <a:pt x="1083949" y="1393724"/>
                  </a:lnTo>
                  <a:lnTo>
                    <a:pt x="1033814" y="1408047"/>
                  </a:lnTo>
                  <a:lnTo>
                    <a:pt x="982627" y="1419292"/>
                  </a:lnTo>
                  <a:lnTo>
                    <a:pt x="930561" y="1427399"/>
                  </a:lnTo>
                  <a:lnTo>
                    <a:pt x="877788" y="1432307"/>
                  </a:lnTo>
                  <a:lnTo>
                    <a:pt x="824484" y="1433957"/>
                  </a:lnTo>
                  <a:lnTo>
                    <a:pt x="1110765" y="1433957"/>
                  </a:lnTo>
                  <a:lnTo>
                    <a:pt x="1156360" y="1417437"/>
                  </a:lnTo>
                  <a:lnTo>
                    <a:pt x="1199204" y="1399170"/>
                  </a:lnTo>
                  <a:lnTo>
                    <a:pt x="1240648" y="1378796"/>
                  </a:lnTo>
                  <a:lnTo>
                    <a:pt x="1280606" y="1356392"/>
                  </a:lnTo>
                  <a:lnTo>
                    <a:pt x="1318991" y="1332036"/>
                  </a:lnTo>
                  <a:lnTo>
                    <a:pt x="1355718" y="1305804"/>
                  </a:lnTo>
                  <a:lnTo>
                    <a:pt x="1390699" y="1277775"/>
                  </a:lnTo>
                  <a:lnTo>
                    <a:pt x="1423850" y="1248024"/>
                  </a:lnTo>
                  <a:lnTo>
                    <a:pt x="1455083" y="1216631"/>
                  </a:lnTo>
                  <a:lnTo>
                    <a:pt x="1457198" y="1214247"/>
                  </a:lnTo>
                  <a:lnTo>
                    <a:pt x="1388999" y="1214247"/>
                  </a:lnTo>
                  <a:lnTo>
                    <a:pt x="331992" y="265557"/>
                  </a:lnTo>
                  <a:close/>
                </a:path>
                <a:path w="1649095" h="1480185">
                  <a:moveTo>
                    <a:pt x="1110765" y="45847"/>
                  </a:moveTo>
                  <a:lnTo>
                    <a:pt x="824484" y="45847"/>
                  </a:lnTo>
                  <a:lnTo>
                    <a:pt x="875331" y="47322"/>
                  </a:lnTo>
                  <a:lnTo>
                    <a:pt x="925301" y="51689"/>
                  </a:lnTo>
                  <a:lnTo>
                    <a:pt x="974292" y="58855"/>
                  </a:lnTo>
                  <a:lnTo>
                    <a:pt x="1022201" y="68729"/>
                  </a:lnTo>
                  <a:lnTo>
                    <a:pt x="1068927" y="81221"/>
                  </a:lnTo>
                  <a:lnTo>
                    <a:pt x="1114368" y="96237"/>
                  </a:lnTo>
                  <a:lnTo>
                    <a:pt x="1158421" y="113688"/>
                  </a:lnTo>
                  <a:lnTo>
                    <a:pt x="1200986" y="133481"/>
                  </a:lnTo>
                  <a:lnTo>
                    <a:pt x="1241959" y="155526"/>
                  </a:lnTo>
                  <a:lnTo>
                    <a:pt x="1281238" y="179731"/>
                  </a:lnTo>
                  <a:lnTo>
                    <a:pt x="1318723" y="206005"/>
                  </a:lnTo>
                  <a:lnTo>
                    <a:pt x="1354311" y="234256"/>
                  </a:lnTo>
                  <a:lnTo>
                    <a:pt x="1387899" y="264393"/>
                  </a:lnTo>
                  <a:lnTo>
                    <a:pt x="1419387" y="296325"/>
                  </a:lnTo>
                  <a:lnTo>
                    <a:pt x="1448671" y="329960"/>
                  </a:lnTo>
                  <a:lnTo>
                    <a:pt x="1475651" y="365207"/>
                  </a:lnTo>
                  <a:lnTo>
                    <a:pt x="1500223" y="401975"/>
                  </a:lnTo>
                  <a:lnTo>
                    <a:pt x="1522286" y="440172"/>
                  </a:lnTo>
                  <a:lnTo>
                    <a:pt x="1541739" y="479707"/>
                  </a:lnTo>
                  <a:lnTo>
                    <a:pt x="1558478" y="520489"/>
                  </a:lnTo>
                  <a:lnTo>
                    <a:pt x="1572403" y="562426"/>
                  </a:lnTo>
                  <a:lnTo>
                    <a:pt x="1583411" y="605428"/>
                  </a:lnTo>
                  <a:lnTo>
                    <a:pt x="1591400" y="649401"/>
                  </a:lnTo>
                  <a:lnTo>
                    <a:pt x="1596268" y="694256"/>
                  </a:lnTo>
                  <a:lnTo>
                    <a:pt x="1597914" y="739901"/>
                  </a:lnTo>
                  <a:lnTo>
                    <a:pt x="1596073" y="787753"/>
                  </a:lnTo>
                  <a:lnTo>
                    <a:pt x="1590598" y="835122"/>
                  </a:lnTo>
                  <a:lnTo>
                    <a:pt x="1581557" y="881854"/>
                  </a:lnTo>
                  <a:lnTo>
                    <a:pt x="1569017" y="927795"/>
                  </a:lnTo>
                  <a:lnTo>
                    <a:pt x="1553046" y="972791"/>
                  </a:lnTo>
                  <a:lnTo>
                    <a:pt x="1533713" y="1016686"/>
                  </a:lnTo>
                  <a:lnTo>
                    <a:pt x="1511086" y="1059326"/>
                  </a:lnTo>
                  <a:lnTo>
                    <a:pt x="1485233" y="1100557"/>
                  </a:lnTo>
                  <a:lnTo>
                    <a:pt x="1456222" y="1140224"/>
                  </a:lnTo>
                  <a:lnTo>
                    <a:pt x="1424121" y="1178172"/>
                  </a:lnTo>
                  <a:lnTo>
                    <a:pt x="1388999" y="1214247"/>
                  </a:lnTo>
                  <a:lnTo>
                    <a:pt x="1457198" y="1214247"/>
                  </a:lnTo>
                  <a:lnTo>
                    <a:pt x="1484313" y="1183672"/>
                  </a:lnTo>
                  <a:lnTo>
                    <a:pt x="1511453" y="1149225"/>
                  </a:lnTo>
                  <a:lnTo>
                    <a:pt x="1536417" y="1113366"/>
                  </a:lnTo>
                  <a:lnTo>
                    <a:pt x="1559120" y="1076174"/>
                  </a:lnTo>
                  <a:lnTo>
                    <a:pt x="1579474" y="1037725"/>
                  </a:lnTo>
                  <a:lnTo>
                    <a:pt x="1597394" y="998097"/>
                  </a:lnTo>
                  <a:lnTo>
                    <a:pt x="1612794" y="957368"/>
                  </a:lnTo>
                  <a:lnTo>
                    <a:pt x="1625586" y="915614"/>
                  </a:lnTo>
                  <a:lnTo>
                    <a:pt x="1635686" y="872913"/>
                  </a:lnTo>
                  <a:lnTo>
                    <a:pt x="1643007" y="829342"/>
                  </a:lnTo>
                  <a:lnTo>
                    <a:pt x="1647463" y="784979"/>
                  </a:lnTo>
                  <a:lnTo>
                    <a:pt x="1648963" y="739775"/>
                  </a:lnTo>
                  <a:lnTo>
                    <a:pt x="1647463" y="694824"/>
                  </a:lnTo>
                  <a:lnTo>
                    <a:pt x="1643007" y="650461"/>
                  </a:lnTo>
                  <a:lnTo>
                    <a:pt x="1635686" y="606890"/>
                  </a:lnTo>
                  <a:lnTo>
                    <a:pt x="1625586" y="564189"/>
                  </a:lnTo>
                  <a:lnTo>
                    <a:pt x="1612794" y="522435"/>
                  </a:lnTo>
                  <a:lnTo>
                    <a:pt x="1597394" y="481706"/>
                  </a:lnTo>
                  <a:lnTo>
                    <a:pt x="1579474" y="442078"/>
                  </a:lnTo>
                  <a:lnTo>
                    <a:pt x="1559120" y="403629"/>
                  </a:lnTo>
                  <a:lnTo>
                    <a:pt x="1536417" y="366437"/>
                  </a:lnTo>
                  <a:lnTo>
                    <a:pt x="1511453" y="330578"/>
                  </a:lnTo>
                  <a:lnTo>
                    <a:pt x="1484313" y="296131"/>
                  </a:lnTo>
                  <a:lnTo>
                    <a:pt x="1455083" y="263172"/>
                  </a:lnTo>
                  <a:lnTo>
                    <a:pt x="1423850" y="231779"/>
                  </a:lnTo>
                  <a:lnTo>
                    <a:pt x="1390699" y="202028"/>
                  </a:lnTo>
                  <a:lnTo>
                    <a:pt x="1355718" y="173999"/>
                  </a:lnTo>
                  <a:lnTo>
                    <a:pt x="1318991" y="147767"/>
                  </a:lnTo>
                  <a:lnTo>
                    <a:pt x="1280606" y="123411"/>
                  </a:lnTo>
                  <a:lnTo>
                    <a:pt x="1240648" y="101007"/>
                  </a:lnTo>
                  <a:lnTo>
                    <a:pt x="1199204" y="80633"/>
                  </a:lnTo>
                  <a:lnTo>
                    <a:pt x="1156360" y="62366"/>
                  </a:lnTo>
                  <a:lnTo>
                    <a:pt x="1112202" y="46284"/>
                  </a:lnTo>
                  <a:lnTo>
                    <a:pt x="1110765" y="458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74976" y="2721864"/>
              <a:ext cx="1649095" cy="1480185"/>
            </a:xfrm>
            <a:custGeom>
              <a:avLst/>
              <a:gdLst/>
              <a:ahLst/>
              <a:cxnLst/>
              <a:rect l="l" t="t" r="r" b="b"/>
              <a:pathLst>
                <a:path w="1649095" h="1480185">
                  <a:moveTo>
                    <a:pt x="0" y="739901"/>
                  </a:moveTo>
                  <a:lnTo>
                    <a:pt x="1504" y="694824"/>
                  </a:lnTo>
                  <a:lnTo>
                    <a:pt x="5960" y="650461"/>
                  </a:lnTo>
                  <a:lnTo>
                    <a:pt x="13281" y="606890"/>
                  </a:lnTo>
                  <a:lnTo>
                    <a:pt x="23381" y="564189"/>
                  </a:lnTo>
                  <a:lnTo>
                    <a:pt x="36173" y="522435"/>
                  </a:lnTo>
                  <a:lnTo>
                    <a:pt x="51573" y="481706"/>
                  </a:lnTo>
                  <a:lnTo>
                    <a:pt x="69493" y="442078"/>
                  </a:lnTo>
                  <a:lnTo>
                    <a:pt x="89847" y="403629"/>
                  </a:lnTo>
                  <a:lnTo>
                    <a:pt x="112550" y="366437"/>
                  </a:lnTo>
                  <a:lnTo>
                    <a:pt x="137514" y="330578"/>
                  </a:lnTo>
                  <a:lnTo>
                    <a:pt x="164654" y="296131"/>
                  </a:lnTo>
                  <a:lnTo>
                    <a:pt x="193884" y="263172"/>
                  </a:lnTo>
                  <a:lnTo>
                    <a:pt x="225117" y="231779"/>
                  </a:lnTo>
                  <a:lnTo>
                    <a:pt x="258268" y="202028"/>
                  </a:lnTo>
                  <a:lnTo>
                    <a:pt x="293249" y="173999"/>
                  </a:lnTo>
                  <a:lnTo>
                    <a:pt x="329976" y="147767"/>
                  </a:lnTo>
                  <a:lnTo>
                    <a:pt x="368361" y="123411"/>
                  </a:lnTo>
                  <a:lnTo>
                    <a:pt x="408319" y="101007"/>
                  </a:lnTo>
                  <a:lnTo>
                    <a:pt x="449763" y="80633"/>
                  </a:lnTo>
                  <a:lnTo>
                    <a:pt x="492607" y="62366"/>
                  </a:lnTo>
                  <a:lnTo>
                    <a:pt x="536765" y="46284"/>
                  </a:lnTo>
                  <a:lnTo>
                    <a:pt x="582151" y="32464"/>
                  </a:lnTo>
                  <a:lnTo>
                    <a:pt x="628679" y="20983"/>
                  </a:lnTo>
                  <a:lnTo>
                    <a:pt x="676262" y="11919"/>
                  </a:lnTo>
                  <a:lnTo>
                    <a:pt x="724815" y="5348"/>
                  </a:lnTo>
                  <a:lnTo>
                    <a:pt x="774251" y="1350"/>
                  </a:lnTo>
                  <a:lnTo>
                    <a:pt x="824484" y="0"/>
                  </a:lnTo>
                  <a:lnTo>
                    <a:pt x="874716" y="1350"/>
                  </a:lnTo>
                  <a:lnTo>
                    <a:pt x="924152" y="5348"/>
                  </a:lnTo>
                  <a:lnTo>
                    <a:pt x="972705" y="11919"/>
                  </a:lnTo>
                  <a:lnTo>
                    <a:pt x="1020288" y="20983"/>
                  </a:lnTo>
                  <a:lnTo>
                    <a:pt x="1066816" y="32464"/>
                  </a:lnTo>
                  <a:lnTo>
                    <a:pt x="1112202" y="46284"/>
                  </a:lnTo>
                  <a:lnTo>
                    <a:pt x="1156360" y="62366"/>
                  </a:lnTo>
                  <a:lnTo>
                    <a:pt x="1199204" y="80633"/>
                  </a:lnTo>
                  <a:lnTo>
                    <a:pt x="1240648" y="101007"/>
                  </a:lnTo>
                  <a:lnTo>
                    <a:pt x="1280606" y="123411"/>
                  </a:lnTo>
                  <a:lnTo>
                    <a:pt x="1318991" y="147767"/>
                  </a:lnTo>
                  <a:lnTo>
                    <a:pt x="1355718" y="173999"/>
                  </a:lnTo>
                  <a:lnTo>
                    <a:pt x="1390699" y="202028"/>
                  </a:lnTo>
                  <a:lnTo>
                    <a:pt x="1423850" y="231779"/>
                  </a:lnTo>
                  <a:lnTo>
                    <a:pt x="1455083" y="263172"/>
                  </a:lnTo>
                  <a:lnTo>
                    <a:pt x="1484313" y="296131"/>
                  </a:lnTo>
                  <a:lnTo>
                    <a:pt x="1511453" y="330578"/>
                  </a:lnTo>
                  <a:lnTo>
                    <a:pt x="1536417" y="366437"/>
                  </a:lnTo>
                  <a:lnTo>
                    <a:pt x="1559120" y="403629"/>
                  </a:lnTo>
                  <a:lnTo>
                    <a:pt x="1579474" y="442078"/>
                  </a:lnTo>
                  <a:lnTo>
                    <a:pt x="1597394" y="481706"/>
                  </a:lnTo>
                  <a:lnTo>
                    <a:pt x="1612794" y="522435"/>
                  </a:lnTo>
                  <a:lnTo>
                    <a:pt x="1625586" y="564189"/>
                  </a:lnTo>
                  <a:lnTo>
                    <a:pt x="1635686" y="606890"/>
                  </a:lnTo>
                  <a:lnTo>
                    <a:pt x="1643007" y="650461"/>
                  </a:lnTo>
                  <a:lnTo>
                    <a:pt x="1647463" y="694824"/>
                  </a:lnTo>
                  <a:lnTo>
                    <a:pt x="1648968" y="739901"/>
                  </a:lnTo>
                  <a:lnTo>
                    <a:pt x="1647463" y="784979"/>
                  </a:lnTo>
                  <a:lnTo>
                    <a:pt x="1643007" y="829342"/>
                  </a:lnTo>
                  <a:lnTo>
                    <a:pt x="1635686" y="872913"/>
                  </a:lnTo>
                  <a:lnTo>
                    <a:pt x="1625586" y="915614"/>
                  </a:lnTo>
                  <a:lnTo>
                    <a:pt x="1612794" y="957368"/>
                  </a:lnTo>
                  <a:lnTo>
                    <a:pt x="1597394" y="998097"/>
                  </a:lnTo>
                  <a:lnTo>
                    <a:pt x="1579474" y="1037725"/>
                  </a:lnTo>
                  <a:lnTo>
                    <a:pt x="1559120" y="1076174"/>
                  </a:lnTo>
                  <a:lnTo>
                    <a:pt x="1536417" y="1113366"/>
                  </a:lnTo>
                  <a:lnTo>
                    <a:pt x="1511453" y="1149225"/>
                  </a:lnTo>
                  <a:lnTo>
                    <a:pt x="1484313" y="1183672"/>
                  </a:lnTo>
                  <a:lnTo>
                    <a:pt x="1455083" y="1216631"/>
                  </a:lnTo>
                  <a:lnTo>
                    <a:pt x="1423850" y="1248024"/>
                  </a:lnTo>
                  <a:lnTo>
                    <a:pt x="1390699" y="1277775"/>
                  </a:lnTo>
                  <a:lnTo>
                    <a:pt x="1355718" y="1305804"/>
                  </a:lnTo>
                  <a:lnTo>
                    <a:pt x="1318991" y="1332036"/>
                  </a:lnTo>
                  <a:lnTo>
                    <a:pt x="1280606" y="1356392"/>
                  </a:lnTo>
                  <a:lnTo>
                    <a:pt x="1240648" y="1378796"/>
                  </a:lnTo>
                  <a:lnTo>
                    <a:pt x="1199204" y="1399170"/>
                  </a:lnTo>
                  <a:lnTo>
                    <a:pt x="1156360" y="1417437"/>
                  </a:lnTo>
                  <a:lnTo>
                    <a:pt x="1112202" y="1433519"/>
                  </a:lnTo>
                  <a:lnTo>
                    <a:pt x="1066816" y="1447339"/>
                  </a:lnTo>
                  <a:lnTo>
                    <a:pt x="1020288" y="1458820"/>
                  </a:lnTo>
                  <a:lnTo>
                    <a:pt x="972705" y="1467884"/>
                  </a:lnTo>
                  <a:lnTo>
                    <a:pt x="924152" y="1474455"/>
                  </a:lnTo>
                  <a:lnTo>
                    <a:pt x="874716" y="1478453"/>
                  </a:lnTo>
                  <a:lnTo>
                    <a:pt x="824484" y="1479804"/>
                  </a:lnTo>
                  <a:lnTo>
                    <a:pt x="774251" y="1478453"/>
                  </a:lnTo>
                  <a:lnTo>
                    <a:pt x="724815" y="1474455"/>
                  </a:lnTo>
                  <a:lnTo>
                    <a:pt x="676262" y="1467884"/>
                  </a:lnTo>
                  <a:lnTo>
                    <a:pt x="628679" y="1458820"/>
                  </a:lnTo>
                  <a:lnTo>
                    <a:pt x="582151" y="1447339"/>
                  </a:lnTo>
                  <a:lnTo>
                    <a:pt x="536765" y="1433519"/>
                  </a:lnTo>
                  <a:lnTo>
                    <a:pt x="492607" y="1417437"/>
                  </a:lnTo>
                  <a:lnTo>
                    <a:pt x="449763" y="1399170"/>
                  </a:lnTo>
                  <a:lnTo>
                    <a:pt x="408319" y="1378796"/>
                  </a:lnTo>
                  <a:lnTo>
                    <a:pt x="368361" y="1356392"/>
                  </a:lnTo>
                  <a:lnTo>
                    <a:pt x="329976" y="1332036"/>
                  </a:lnTo>
                  <a:lnTo>
                    <a:pt x="293249" y="1305804"/>
                  </a:lnTo>
                  <a:lnTo>
                    <a:pt x="258268" y="1277775"/>
                  </a:lnTo>
                  <a:lnTo>
                    <a:pt x="225117" y="1248024"/>
                  </a:lnTo>
                  <a:lnTo>
                    <a:pt x="193884" y="1216631"/>
                  </a:lnTo>
                  <a:lnTo>
                    <a:pt x="164654" y="1183672"/>
                  </a:lnTo>
                  <a:lnTo>
                    <a:pt x="137514" y="1149225"/>
                  </a:lnTo>
                  <a:lnTo>
                    <a:pt x="112550" y="1113366"/>
                  </a:lnTo>
                  <a:lnTo>
                    <a:pt x="89847" y="1076174"/>
                  </a:lnTo>
                  <a:lnTo>
                    <a:pt x="69493" y="1037725"/>
                  </a:lnTo>
                  <a:lnTo>
                    <a:pt x="51573" y="998097"/>
                  </a:lnTo>
                  <a:lnTo>
                    <a:pt x="36173" y="957368"/>
                  </a:lnTo>
                  <a:lnTo>
                    <a:pt x="23381" y="915614"/>
                  </a:lnTo>
                  <a:lnTo>
                    <a:pt x="13281" y="872913"/>
                  </a:lnTo>
                  <a:lnTo>
                    <a:pt x="5960" y="829342"/>
                  </a:lnTo>
                  <a:lnTo>
                    <a:pt x="1504" y="784979"/>
                  </a:lnTo>
                  <a:lnTo>
                    <a:pt x="0" y="739901"/>
                  </a:lnTo>
                  <a:close/>
                </a:path>
                <a:path w="1649095" h="1480185">
                  <a:moveTo>
                    <a:pt x="1388999" y="1214247"/>
                  </a:moveTo>
                  <a:lnTo>
                    <a:pt x="1424121" y="1178172"/>
                  </a:lnTo>
                  <a:lnTo>
                    <a:pt x="1456222" y="1140224"/>
                  </a:lnTo>
                  <a:lnTo>
                    <a:pt x="1485233" y="1100557"/>
                  </a:lnTo>
                  <a:lnTo>
                    <a:pt x="1511086" y="1059326"/>
                  </a:lnTo>
                  <a:lnTo>
                    <a:pt x="1533713" y="1016686"/>
                  </a:lnTo>
                  <a:lnTo>
                    <a:pt x="1553046" y="972791"/>
                  </a:lnTo>
                  <a:lnTo>
                    <a:pt x="1569017" y="927795"/>
                  </a:lnTo>
                  <a:lnTo>
                    <a:pt x="1581557" y="881854"/>
                  </a:lnTo>
                  <a:lnTo>
                    <a:pt x="1590598" y="835122"/>
                  </a:lnTo>
                  <a:lnTo>
                    <a:pt x="1596073" y="787753"/>
                  </a:lnTo>
                  <a:lnTo>
                    <a:pt x="1597914" y="739901"/>
                  </a:lnTo>
                  <a:lnTo>
                    <a:pt x="1596268" y="694256"/>
                  </a:lnTo>
                  <a:lnTo>
                    <a:pt x="1591400" y="649401"/>
                  </a:lnTo>
                  <a:lnTo>
                    <a:pt x="1583411" y="605428"/>
                  </a:lnTo>
                  <a:lnTo>
                    <a:pt x="1572403" y="562426"/>
                  </a:lnTo>
                  <a:lnTo>
                    <a:pt x="1558478" y="520489"/>
                  </a:lnTo>
                  <a:lnTo>
                    <a:pt x="1541739" y="479707"/>
                  </a:lnTo>
                  <a:lnTo>
                    <a:pt x="1522286" y="440172"/>
                  </a:lnTo>
                  <a:lnTo>
                    <a:pt x="1500223" y="401975"/>
                  </a:lnTo>
                  <a:lnTo>
                    <a:pt x="1475651" y="365207"/>
                  </a:lnTo>
                  <a:lnTo>
                    <a:pt x="1448671" y="329960"/>
                  </a:lnTo>
                  <a:lnTo>
                    <a:pt x="1419387" y="296325"/>
                  </a:lnTo>
                  <a:lnTo>
                    <a:pt x="1387899" y="264393"/>
                  </a:lnTo>
                  <a:lnTo>
                    <a:pt x="1354311" y="234256"/>
                  </a:lnTo>
                  <a:lnTo>
                    <a:pt x="1318723" y="206005"/>
                  </a:lnTo>
                  <a:lnTo>
                    <a:pt x="1281238" y="179731"/>
                  </a:lnTo>
                  <a:lnTo>
                    <a:pt x="1241959" y="155526"/>
                  </a:lnTo>
                  <a:lnTo>
                    <a:pt x="1200986" y="133481"/>
                  </a:lnTo>
                  <a:lnTo>
                    <a:pt x="1158421" y="113688"/>
                  </a:lnTo>
                  <a:lnTo>
                    <a:pt x="1114368" y="96237"/>
                  </a:lnTo>
                  <a:lnTo>
                    <a:pt x="1068927" y="81221"/>
                  </a:lnTo>
                  <a:lnTo>
                    <a:pt x="1022201" y="68729"/>
                  </a:lnTo>
                  <a:lnTo>
                    <a:pt x="974292" y="58855"/>
                  </a:lnTo>
                  <a:lnTo>
                    <a:pt x="925301" y="51689"/>
                  </a:lnTo>
                  <a:lnTo>
                    <a:pt x="875331" y="47322"/>
                  </a:lnTo>
                  <a:lnTo>
                    <a:pt x="824484" y="45847"/>
                  </a:lnTo>
                  <a:lnTo>
                    <a:pt x="771147" y="47467"/>
                  </a:lnTo>
                  <a:lnTo>
                    <a:pt x="718349" y="52357"/>
                  </a:lnTo>
                  <a:lnTo>
                    <a:pt x="666262" y="60453"/>
                  </a:lnTo>
                  <a:lnTo>
                    <a:pt x="615058" y="71693"/>
                  </a:lnTo>
                  <a:lnTo>
                    <a:pt x="564912" y="86016"/>
                  </a:lnTo>
                  <a:lnTo>
                    <a:pt x="515995" y="103357"/>
                  </a:lnTo>
                  <a:lnTo>
                    <a:pt x="468481" y="123656"/>
                  </a:lnTo>
                  <a:lnTo>
                    <a:pt x="422543" y="146849"/>
                  </a:lnTo>
                  <a:lnTo>
                    <a:pt x="378353" y="172874"/>
                  </a:lnTo>
                  <a:lnTo>
                    <a:pt x="336084" y="201669"/>
                  </a:lnTo>
                  <a:lnTo>
                    <a:pt x="295910" y="233172"/>
                  </a:lnTo>
                  <a:lnTo>
                    <a:pt x="1388999" y="1214247"/>
                  </a:lnTo>
                  <a:close/>
                </a:path>
                <a:path w="1649095" h="1480185">
                  <a:moveTo>
                    <a:pt x="259842" y="265557"/>
                  </a:moveTo>
                  <a:lnTo>
                    <a:pt x="224722" y="301603"/>
                  </a:lnTo>
                  <a:lnTo>
                    <a:pt x="192629" y="339532"/>
                  </a:lnTo>
                  <a:lnTo>
                    <a:pt x="163630" y="379188"/>
                  </a:lnTo>
                  <a:lnTo>
                    <a:pt x="137792" y="420414"/>
                  </a:lnTo>
                  <a:lnTo>
                    <a:pt x="115182" y="463053"/>
                  </a:lnTo>
                  <a:lnTo>
                    <a:pt x="95866" y="506948"/>
                  </a:lnTo>
                  <a:lnTo>
                    <a:pt x="79912" y="551943"/>
                  </a:lnTo>
                  <a:lnTo>
                    <a:pt x="67387" y="597879"/>
                  </a:lnTo>
                  <a:lnTo>
                    <a:pt x="58357" y="644601"/>
                  </a:lnTo>
                  <a:lnTo>
                    <a:pt x="52891" y="691952"/>
                  </a:lnTo>
                  <a:lnTo>
                    <a:pt x="51054" y="739775"/>
                  </a:lnTo>
                  <a:lnTo>
                    <a:pt x="52698" y="785420"/>
                  </a:lnTo>
                  <a:lnTo>
                    <a:pt x="57565" y="830277"/>
                  </a:lnTo>
                  <a:lnTo>
                    <a:pt x="65551" y="874253"/>
                  </a:lnTo>
                  <a:lnTo>
                    <a:pt x="76556" y="917258"/>
                  </a:lnTo>
                  <a:lnTo>
                    <a:pt x="90476" y="959200"/>
                  </a:lnTo>
                  <a:lnTo>
                    <a:pt x="107211" y="999987"/>
                  </a:lnTo>
                  <a:lnTo>
                    <a:pt x="126659" y="1039528"/>
                  </a:lnTo>
                  <a:lnTo>
                    <a:pt x="148717" y="1077732"/>
                  </a:lnTo>
                  <a:lnTo>
                    <a:pt x="173285" y="1114507"/>
                  </a:lnTo>
                  <a:lnTo>
                    <a:pt x="200259" y="1149761"/>
                  </a:lnTo>
                  <a:lnTo>
                    <a:pt x="229539" y="1183404"/>
                  </a:lnTo>
                  <a:lnTo>
                    <a:pt x="261022" y="1215343"/>
                  </a:lnTo>
                  <a:lnTo>
                    <a:pt x="294607" y="1245488"/>
                  </a:lnTo>
                  <a:lnTo>
                    <a:pt x="330191" y="1273746"/>
                  </a:lnTo>
                  <a:lnTo>
                    <a:pt x="367674" y="1300027"/>
                  </a:lnTo>
                  <a:lnTo>
                    <a:pt x="406952" y="1324239"/>
                  </a:lnTo>
                  <a:lnTo>
                    <a:pt x="447925" y="1346291"/>
                  </a:lnTo>
                  <a:lnTo>
                    <a:pt x="490490" y="1366091"/>
                  </a:lnTo>
                  <a:lnTo>
                    <a:pt x="534546" y="1383547"/>
                  </a:lnTo>
                  <a:lnTo>
                    <a:pt x="579991" y="1398569"/>
                  </a:lnTo>
                  <a:lnTo>
                    <a:pt x="626723" y="1411065"/>
                  </a:lnTo>
                  <a:lnTo>
                    <a:pt x="674640" y="1420943"/>
                  </a:lnTo>
                  <a:lnTo>
                    <a:pt x="723640" y="1428112"/>
                  </a:lnTo>
                  <a:lnTo>
                    <a:pt x="773622" y="1432480"/>
                  </a:lnTo>
                  <a:lnTo>
                    <a:pt x="824484" y="1433957"/>
                  </a:lnTo>
                  <a:lnTo>
                    <a:pt x="877788" y="1432307"/>
                  </a:lnTo>
                  <a:lnTo>
                    <a:pt x="930561" y="1427399"/>
                  </a:lnTo>
                  <a:lnTo>
                    <a:pt x="982627" y="1419292"/>
                  </a:lnTo>
                  <a:lnTo>
                    <a:pt x="1033814" y="1408047"/>
                  </a:lnTo>
                  <a:lnTo>
                    <a:pt x="1083949" y="1393724"/>
                  </a:lnTo>
                  <a:lnTo>
                    <a:pt x="1132856" y="1376382"/>
                  </a:lnTo>
                  <a:lnTo>
                    <a:pt x="1180365" y="1356083"/>
                  </a:lnTo>
                  <a:lnTo>
                    <a:pt x="1226300" y="1332885"/>
                  </a:lnTo>
                  <a:lnTo>
                    <a:pt x="1270488" y="1306849"/>
                  </a:lnTo>
                  <a:lnTo>
                    <a:pt x="1312756" y="1278036"/>
                  </a:lnTo>
                  <a:lnTo>
                    <a:pt x="1352931" y="1246505"/>
                  </a:lnTo>
                  <a:lnTo>
                    <a:pt x="259842" y="26555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442972" y="4504944"/>
            <a:ext cx="1659889" cy="1489075"/>
            <a:chOff x="2442972" y="4504944"/>
            <a:chExt cx="1659889" cy="1489075"/>
          </a:xfrm>
        </p:grpSpPr>
        <p:sp>
          <p:nvSpPr>
            <p:cNvPr id="42" name="object 42"/>
            <p:cNvSpPr/>
            <p:nvPr/>
          </p:nvSpPr>
          <p:spPr>
            <a:xfrm>
              <a:off x="2447544" y="4509516"/>
              <a:ext cx="1651000" cy="1480185"/>
            </a:xfrm>
            <a:custGeom>
              <a:avLst/>
              <a:gdLst/>
              <a:ahLst/>
              <a:cxnLst/>
              <a:rect l="l" t="t" r="r" b="b"/>
              <a:pathLst>
                <a:path w="1651000" h="1480185">
                  <a:moveTo>
                    <a:pt x="825245" y="0"/>
                  </a:moveTo>
                  <a:lnTo>
                    <a:pt x="774970" y="1350"/>
                  </a:lnTo>
                  <a:lnTo>
                    <a:pt x="725493" y="5348"/>
                  </a:lnTo>
                  <a:lnTo>
                    <a:pt x="676898" y="11919"/>
                  </a:lnTo>
                  <a:lnTo>
                    <a:pt x="629273" y="20983"/>
                  </a:lnTo>
                  <a:lnTo>
                    <a:pt x="582704" y="32464"/>
                  </a:lnTo>
                  <a:lnTo>
                    <a:pt x="537277" y="46284"/>
                  </a:lnTo>
                  <a:lnTo>
                    <a:pt x="493079" y="62366"/>
                  </a:lnTo>
                  <a:lnTo>
                    <a:pt x="450196" y="80633"/>
                  </a:lnTo>
                  <a:lnTo>
                    <a:pt x="408714" y="101007"/>
                  </a:lnTo>
                  <a:lnTo>
                    <a:pt x="368719" y="123411"/>
                  </a:lnTo>
                  <a:lnTo>
                    <a:pt x="330298" y="147767"/>
                  </a:lnTo>
                  <a:lnTo>
                    <a:pt x="293537" y="173999"/>
                  </a:lnTo>
                  <a:lnTo>
                    <a:pt x="258522" y="202028"/>
                  </a:lnTo>
                  <a:lnTo>
                    <a:pt x="225340" y="231779"/>
                  </a:lnTo>
                  <a:lnTo>
                    <a:pt x="194076" y="263172"/>
                  </a:lnTo>
                  <a:lnTo>
                    <a:pt x="164818" y="296131"/>
                  </a:lnTo>
                  <a:lnTo>
                    <a:pt x="137652" y="330578"/>
                  </a:lnTo>
                  <a:lnTo>
                    <a:pt x="112663" y="366437"/>
                  </a:lnTo>
                  <a:lnTo>
                    <a:pt x="89938" y="403629"/>
                  </a:lnTo>
                  <a:lnTo>
                    <a:pt x="69563" y="442078"/>
                  </a:lnTo>
                  <a:lnTo>
                    <a:pt x="51625" y="481706"/>
                  </a:lnTo>
                  <a:lnTo>
                    <a:pt x="36210" y="522435"/>
                  </a:lnTo>
                  <a:lnTo>
                    <a:pt x="23405" y="564189"/>
                  </a:lnTo>
                  <a:lnTo>
                    <a:pt x="13294" y="606890"/>
                  </a:lnTo>
                  <a:lnTo>
                    <a:pt x="5966" y="650461"/>
                  </a:lnTo>
                  <a:lnTo>
                    <a:pt x="1505" y="694824"/>
                  </a:lnTo>
                  <a:lnTo>
                    <a:pt x="0" y="739901"/>
                  </a:lnTo>
                  <a:lnTo>
                    <a:pt x="1505" y="784977"/>
                  </a:lnTo>
                  <a:lnTo>
                    <a:pt x="5966" y="829337"/>
                  </a:lnTo>
                  <a:lnTo>
                    <a:pt x="13294" y="872906"/>
                  </a:lnTo>
                  <a:lnTo>
                    <a:pt x="23405" y="915606"/>
                  </a:lnTo>
                  <a:lnTo>
                    <a:pt x="36210" y="957358"/>
                  </a:lnTo>
                  <a:lnTo>
                    <a:pt x="51625" y="998087"/>
                  </a:lnTo>
                  <a:lnTo>
                    <a:pt x="69563" y="1037714"/>
                  </a:lnTo>
                  <a:lnTo>
                    <a:pt x="89938" y="1076163"/>
                  </a:lnTo>
                  <a:lnTo>
                    <a:pt x="112663" y="1113355"/>
                  </a:lnTo>
                  <a:lnTo>
                    <a:pt x="137652" y="1149214"/>
                  </a:lnTo>
                  <a:lnTo>
                    <a:pt x="164818" y="1183661"/>
                  </a:lnTo>
                  <a:lnTo>
                    <a:pt x="194076" y="1216621"/>
                  </a:lnTo>
                  <a:lnTo>
                    <a:pt x="225340" y="1248015"/>
                  </a:lnTo>
                  <a:lnTo>
                    <a:pt x="258522" y="1277765"/>
                  </a:lnTo>
                  <a:lnTo>
                    <a:pt x="293537" y="1305796"/>
                  </a:lnTo>
                  <a:lnTo>
                    <a:pt x="330298" y="1332028"/>
                  </a:lnTo>
                  <a:lnTo>
                    <a:pt x="368719" y="1356386"/>
                  </a:lnTo>
                  <a:lnTo>
                    <a:pt x="408714" y="1378791"/>
                  </a:lnTo>
                  <a:lnTo>
                    <a:pt x="450196" y="1399165"/>
                  </a:lnTo>
                  <a:lnTo>
                    <a:pt x="493079" y="1417433"/>
                  </a:lnTo>
                  <a:lnTo>
                    <a:pt x="537277" y="1433516"/>
                  </a:lnTo>
                  <a:lnTo>
                    <a:pt x="582704" y="1447337"/>
                  </a:lnTo>
                  <a:lnTo>
                    <a:pt x="629273" y="1458819"/>
                  </a:lnTo>
                  <a:lnTo>
                    <a:pt x="676898" y="1467883"/>
                  </a:lnTo>
                  <a:lnTo>
                    <a:pt x="725493" y="1474454"/>
                  </a:lnTo>
                  <a:lnTo>
                    <a:pt x="774970" y="1478453"/>
                  </a:lnTo>
                  <a:lnTo>
                    <a:pt x="825245" y="1479803"/>
                  </a:lnTo>
                  <a:lnTo>
                    <a:pt x="875521" y="1478453"/>
                  </a:lnTo>
                  <a:lnTo>
                    <a:pt x="924998" y="1474454"/>
                  </a:lnTo>
                  <a:lnTo>
                    <a:pt x="973593" y="1467883"/>
                  </a:lnTo>
                  <a:lnTo>
                    <a:pt x="1021218" y="1458819"/>
                  </a:lnTo>
                  <a:lnTo>
                    <a:pt x="1067787" y="1447337"/>
                  </a:lnTo>
                  <a:lnTo>
                    <a:pt x="1111724" y="1433969"/>
                  </a:lnTo>
                  <a:lnTo>
                    <a:pt x="825245" y="1433969"/>
                  </a:lnTo>
                  <a:lnTo>
                    <a:pt x="774339" y="1432493"/>
                  </a:lnTo>
                  <a:lnTo>
                    <a:pt x="724313" y="1428125"/>
                  </a:lnTo>
                  <a:lnTo>
                    <a:pt x="675271" y="1420956"/>
                  </a:lnTo>
                  <a:lnTo>
                    <a:pt x="627312" y="1411078"/>
                  </a:lnTo>
                  <a:lnTo>
                    <a:pt x="580541" y="1398583"/>
                  </a:lnTo>
                  <a:lnTo>
                    <a:pt x="535058" y="1383562"/>
                  </a:lnTo>
                  <a:lnTo>
                    <a:pt x="490965" y="1366106"/>
                  </a:lnTo>
                  <a:lnTo>
                    <a:pt x="448365" y="1346306"/>
                  </a:lnTo>
                  <a:lnTo>
                    <a:pt x="407358" y="1324255"/>
                  </a:lnTo>
                  <a:lnTo>
                    <a:pt x="368048" y="1300043"/>
                  </a:lnTo>
                  <a:lnTo>
                    <a:pt x="330535" y="1273762"/>
                  </a:lnTo>
                  <a:lnTo>
                    <a:pt x="294922" y="1245504"/>
                  </a:lnTo>
                  <a:lnTo>
                    <a:pt x="261310" y="1215359"/>
                  </a:lnTo>
                  <a:lnTo>
                    <a:pt x="229803" y="1183419"/>
                  </a:lnTo>
                  <a:lnTo>
                    <a:pt x="200500" y="1149776"/>
                  </a:lnTo>
                  <a:lnTo>
                    <a:pt x="173505" y="1114522"/>
                  </a:lnTo>
                  <a:lnTo>
                    <a:pt x="148918" y="1077746"/>
                  </a:lnTo>
                  <a:lnTo>
                    <a:pt x="126843" y="1039542"/>
                  </a:lnTo>
                  <a:lnTo>
                    <a:pt x="107381" y="1000000"/>
                  </a:lnTo>
                  <a:lnTo>
                    <a:pt x="90633" y="959211"/>
                  </a:lnTo>
                  <a:lnTo>
                    <a:pt x="76702" y="917268"/>
                  </a:lnTo>
                  <a:lnTo>
                    <a:pt x="65689" y="874261"/>
                  </a:lnTo>
                  <a:lnTo>
                    <a:pt x="57697" y="830282"/>
                  </a:lnTo>
                  <a:lnTo>
                    <a:pt x="52827" y="785423"/>
                  </a:lnTo>
                  <a:lnTo>
                    <a:pt x="51181" y="739774"/>
                  </a:lnTo>
                  <a:lnTo>
                    <a:pt x="53018" y="691952"/>
                  </a:lnTo>
                  <a:lnTo>
                    <a:pt x="58485" y="644601"/>
                  </a:lnTo>
                  <a:lnTo>
                    <a:pt x="67517" y="597879"/>
                  </a:lnTo>
                  <a:lnTo>
                    <a:pt x="80045" y="551943"/>
                  </a:lnTo>
                  <a:lnTo>
                    <a:pt x="96005" y="506948"/>
                  </a:lnTo>
                  <a:lnTo>
                    <a:pt x="115329" y="463053"/>
                  </a:lnTo>
                  <a:lnTo>
                    <a:pt x="137952" y="420414"/>
                  </a:lnTo>
                  <a:lnTo>
                    <a:pt x="163806" y="379188"/>
                  </a:lnTo>
                  <a:lnTo>
                    <a:pt x="192826" y="339532"/>
                  </a:lnTo>
                  <a:lnTo>
                    <a:pt x="224944" y="301603"/>
                  </a:lnTo>
                  <a:lnTo>
                    <a:pt x="260095" y="265556"/>
                  </a:lnTo>
                  <a:lnTo>
                    <a:pt x="332281" y="265556"/>
                  </a:lnTo>
                  <a:lnTo>
                    <a:pt x="296163" y="233171"/>
                  </a:lnTo>
                  <a:lnTo>
                    <a:pt x="332942" y="204192"/>
                  </a:lnTo>
                  <a:lnTo>
                    <a:pt x="371497" y="177483"/>
                  </a:lnTo>
                  <a:lnTo>
                    <a:pt x="411694" y="153092"/>
                  </a:lnTo>
                  <a:lnTo>
                    <a:pt x="453399" y="131068"/>
                  </a:lnTo>
                  <a:lnTo>
                    <a:pt x="496478" y="111459"/>
                  </a:lnTo>
                  <a:lnTo>
                    <a:pt x="540797" y="94313"/>
                  </a:lnTo>
                  <a:lnTo>
                    <a:pt x="586222" y="79678"/>
                  </a:lnTo>
                  <a:lnTo>
                    <a:pt x="632619" y="67601"/>
                  </a:lnTo>
                  <a:lnTo>
                    <a:pt x="679854" y="58132"/>
                  </a:lnTo>
                  <a:lnTo>
                    <a:pt x="727793" y="51317"/>
                  </a:lnTo>
                  <a:lnTo>
                    <a:pt x="776301" y="47206"/>
                  </a:lnTo>
                  <a:lnTo>
                    <a:pt x="825245" y="45846"/>
                  </a:lnTo>
                  <a:lnTo>
                    <a:pt x="1111776" y="45846"/>
                  </a:lnTo>
                  <a:lnTo>
                    <a:pt x="1067787" y="32464"/>
                  </a:lnTo>
                  <a:lnTo>
                    <a:pt x="1021218" y="20983"/>
                  </a:lnTo>
                  <a:lnTo>
                    <a:pt x="973593" y="11919"/>
                  </a:lnTo>
                  <a:lnTo>
                    <a:pt x="924998" y="5348"/>
                  </a:lnTo>
                  <a:lnTo>
                    <a:pt x="875521" y="1350"/>
                  </a:lnTo>
                  <a:lnTo>
                    <a:pt x="825245" y="0"/>
                  </a:lnTo>
                  <a:close/>
                </a:path>
                <a:path w="1651000" h="1480185">
                  <a:moveTo>
                    <a:pt x="332281" y="265556"/>
                  </a:moveTo>
                  <a:lnTo>
                    <a:pt x="260095" y="265556"/>
                  </a:lnTo>
                  <a:lnTo>
                    <a:pt x="1354201" y="1246530"/>
                  </a:lnTo>
                  <a:lnTo>
                    <a:pt x="1317424" y="1275517"/>
                  </a:lnTo>
                  <a:lnTo>
                    <a:pt x="1278877" y="1302232"/>
                  </a:lnTo>
                  <a:lnTo>
                    <a:pt x="1238690" y="1326625"/>
                  </a:lnTo>
                  <a:lnTo>
                    <a:pt x="1196998" y="1348652"/>
                  </a:lnTo>
                  <a:lnTo>
                    <a:pt x="1153934" y="1368263"/>
                  </a:lnTo>
                  <a:lnTo>
                    <a:pt x="1109630" y="1385412"/>
                  </a:lnTo>
                  <a:lnTo>
                    <a:pt x="1064221" y="1400053"/>
                  </a:lnTo>
                  <a:lnTo>
                    <a:pt x="1017839" y="1412137"/>
                  </a:lnTo>
                  <a:lnTo>
                    <a:pt x="970617" y="1421618"/>
                  </a:lnTo>
                  <a:lnTo>
                    <a:pt x="922689" y="1428448"/>
                  </a:lnTo>
                  <a:lnTo>
                    <a:pt x="874187" y="1432581"/>
                  </a:lnTo>
                  <a:lnTo>
                    <a:pt x="825245" y="1433969"/>
                  </a:lnTo>
                  <a:lnTo>
                    <a:pt x="1111724" y="1433969"/>
                  </a:lnTo>
                  <a:lnTo>
                    <a:pt x="1157412" y="1417433"/>
                  </a:lnTo>
                  <a:lnTo>
                    <a:pt x="1200295" y="1399165"/>
                  </a:lnTo>
                  <a:lnTo>
                    <a:pt x="1241777" y="1378791"/>
                  </a:lnTo>
                  <a:lnTo>
                    <a:pt x="1281772" y="1356386"/>
                  </a:lnTo>
                  <a:lnTo>
                    <a:pt x="1320193" y="1332028"/>
                  </a:lnTo>
                  <a:lnTo>
                    <a:pt x="1356954" y="1305796"/>
                  </a:lnTo>
                  <a:lnTo>
                    <a:pt x="1391969" y="1277765"/>
                  </a:lnTo>
                  <a:lnTo>
                    <a:pt x="1425151" y="1248015"/>
                  </a:lnTo>
                  <a:lnTo>
                    <a:pt x="1456415" y="1216621"/>
                  </a:lnTo>
                  <a:lnTo>
                    <a:pt x="1458567" y="1214196"/>
                  </a:lnTo>
                  <a:lnTo>
                    <a:pt x="1390269" y="1214196"/>
                  </a:lnTo>
                  <a:lnTo>
                    <a:pt x="332281" y="265556"/>
                  </a:lnTo>
                  <a:close/>
                </a:path>
                <a:path w="1651000" h="1480185">
                  <a:moveTo>
                    <a:pt x="1111776" y="45846"/>
                  </a:moveTo>
                  <a:lnTo>
                    <a:pt x="825245" y="45846"/>
                  </a:lnTo>
                  <a:lnTo>
                    <a:pt x="876138" y="47322"/>
                  </a:lnTo>
                  <a:lnTo>
                    <a:pt x="926152" y="51689"/>
                  </a:lnTo>
                  <a:lnTo>
                    <a:pt x="975185" y="58855"/>
                  </a:lnTo>
                  <a:lnTo>
                    <a:pt x="1023136" y="68729"/>
                  </a:lnTo>
                  <a:lnTo>
                    <a:pt x="1069901" y="81221"/>
                  </a:lnTo>
                  <a:lnTo>
                    <a:pt x="1115380" y="96237"/>
                  </a:lnTo>
                  <a:lnTo>
                    <a:pt x="1159471" y="113688"/>
                  </a:lnTo>
                  <a:lnTo>
                    <a:pt x="1202070" y="133481"/>
                  </a:lnTo>
                  <a:lnTo>
                    <a:pt x="1243077" y="155526"/>
                  </a:lnTo>
                  <a:lnTo>
                    <a:pt x="1282389" y="179731"/>
                  </a:lnTo>
                  <a:lnTo>
                    <a:pt x="1319904" y="206005"/>
                  </a:lnTo>
                  <a:lnTo>
                    <a:pt x="1355520" y="234256"/>
                  </a:lnTo>
                  <a:lnTo>
                    <a:pt x="1389135" y="264393"/>
                  </a:lnTo>
                  <a:lnTo>
                    <a:pt x="1420647" y="296325"/>
                  </a:lnTo>
                  <a:lnTo>
                    <a:pt x="1449954" y="329960"/>
                  </a:lnTo>
                  <a:lnTo>
                    <a:pt x="1476955" y="365207"/>
                  </a:lnTo>
                  <a:lnTo>
                    <a:pt x="1501546" y="401975"/>
                  </a:lnTo>
                  <a:lnTo>
                    <a:pt x="1523626" y="440172"/>
                  </a:lnTo>
                  <a:lnTo>
                    <a:pt x="1543094" y="479707"/>
                  </a:lnTo>
                  <a:lnTo>
                    <a:pt x="1559846" y="520489"/>
                  </a:lnTo>
                  <a:lnTo>
                    <a:pt x="1573781" y="562426"/>
                  </a:lnTo>
                  <a:lnTo>
                    <a:pt x="1584797" y="605428"/>
                  </a:lnTo>
                  <a:lnTo>
                    <a:pt x="1592792" y="649401"/>
                  </a:lnTo>
                  <a:lnTo>
                    <a:pt x="1597664" y="694256"/>
                  </a:lnTo>
                  <a:lnTo>
                    <a:pt x="1599310" y="739901"/>
                  </a:lnTo>
                  <a:lnTo>
                    <a:pt x="1597470" y="787753"/>
                  </a:lnTo>
                  <a:lnTo>
                    <a:pt x="1591995" y="835121"/>
                  </a:lnTo>
                  <a:lnTo>
                    <a:pt x="1582951" y="881853"/>
                  </a:lnTo>
                  <a:lnTo>
                    <a:pt x="1570408" y="927793"/>
                  </a:lnTo>
                  <a:lnTo>
                    <a:pt x="1554431" y="972786"/>
                  </a:lnTo>
                  <a:lnTo>
                    <a:pt x="1535090" y="1016678"/>
                  </a:lnTo>
                  <a:lnTo>
                    <a:pt x="1512450" y="1059313"/>
                  </a:lnTo>
                  <a:lnTo>
                    <a:pt x="1486581" y="1100538"/>
                  </a:lnTo>
                  <a:lnTo>
                    <a:pt x="1457549" y="1140196"/>
                  </a:lnTo>
                  <a:lnTo>
                    <a:pt x="1425423" y="1178134"/>
                  </a:lnTo>
                  <a:lnTo>
                    <a:pt x="1390269" y="1214196"/>
                  </a:lnTo>
                  <a:lnTo>
                    <a:pt x="1458567" y="1214196"/>
                  </a:lnTo>
                  <a:lnTo>
                    <a:pt x="1485673" y="1183661"/>
                  </a:lnTo>
                  <a:lnTo>
                    <a:pt x="1512839" y="1149214"/>
                  </a:lnTo>
                  <a:lnTo>
                    <a:pt x="1537828" y="1113355"/>
                  </a:lnTo>
                  <a:lnTo>
                    <a:pt x="1560553" y="1076163"/>
                  </a:lnTo>
                  <a:lnTo>
                    <a:pt x="1580928" y="1037714"/>
                  </a:lnTo>
                  <a:lnTo>
                    <a:pt x="1598866" y="998087"/>
                  </a:lnTo>
                  <a:lnTo>
                    <a:pt x="1614281" y="957358"/>
                  </a:lnTo>
                  <a:lnTo>
                    <a:pt x="1627086" y="915606"/>
                  </a:lnTo>
                  <a:lnTo>
                    <a:pt x="1637197" y="872906"/>
                  </a:lnTo>
                  <a:lnTo>
                    <a:pt x="1644525" y="829337"/>
                  </a:lnTo>
                  <a:lnTo>
                    <a:pt x="1648986" y="784977"/>
                  </a:lnTo>
                  <a:lnTo>
                    <a:pt x="1650487" y="739774"/>
                  </a:lnTo>
                  <a:lnTo>
                    <a:pt x="1648986" y="694824"/>
                  </a:lnTo>
                  <a:lnTo>
                    <a:pt x="1644525" y="650461"/>
                  </a:lnTo>
                  <a:lnTo>
                    <a:pt x="1637197" y="606890"/>
                  </a:lnTo>
                  <a:lnTo>
                    <a:pt x="1627086" y="564189"/>
                  </a:lnTo>
                  <a:lnTo>
                    <a:pt x="1614281" y="522435"/>
                  </a:lnTo>
                  <a:lnTo>
                    <a:pt x="1598866" y="481706"/>
                  </a:lnTo>
                  <a:lnTo>
                    <a:pt x="1580928" y="442078"/>
                  </a:lnTo>
                  <a:lnTo>
                    <a:pt x="1560553" y="403629"/>
                  </a:lnTo>
                  <a:lnTo>
                    <a:pt x="1537828" y="366437"/>
                  </a:lnTo>
                  <a:lnTo>
                    <a:pt x="1512839" y="330578"/>
                  </a:lnTo>
                  <a:lnTo>
                    <a:pt x="1485673" y="296131"/>
                  </a:lnTo>
                  <a:lnTo>
                    <a:pt x="1456415" y="263172"/>
                  </a:lnTo>
                  <a:lnTo>
                    <a:pt x="1425151" y="231779"/>
                  </a:lnTo>
                  <a:lnTo>
                    <a:pt x="1391969" y="202028"/>
                  </a:lnTo>
                  <a:lnTo>
                    <a:pt x="1356954" y="173999"/>
                  </a:lnTo>
                  <a:lnTo>
                    <a:pt x="1320193" y="147767"/>
                  </a:lnTo>
                  <a:lnTo>
                    <a:pt x="1281772" y="123411"/>
                  </a:lnTo>
                  <a:lnTo>
                    <a:pt x="1241777" y="101007"/>
                  </a:lnTo>
                  <a:lnTo>
                    <a:pt x="1200295" y="80633"/>
                  </a:lnTo>
                  <a:lnTo>
                    <a:pt x="1157412" y="62366"/>
                  </a:lnTo>
                  <a:lnTo>
                    <a:pt x="1113214" y="46284"/>
                  </a:lnTo>
                  <a:lnTo>
                    <a:pt x="1111776" y="458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47544" y="4509516"/>
              <a:ext cx="1651000" cy="1480185"/>
            </a:xfrm>
            <a:custGeom>
              <a:avLst/>
              <a:gdLst/>
              <a:ahLst/>
              <a:cxnLst/>
              <a:rect l="l" t="t" r="r" b="b"/>
              <a:pathLst>
                <a:path w="1651000" h="1480185">
                  <a:moveTo>
                    <a:pt x="0" y="739901"/>
                  </a:moveTo>
                  <a:lnTo>
                    <a:pt x="1505" y="694824"/>
                  </a:lnTo>
                  <a:lnTo>
                    <a:pt x="5966" y="650461"/>
                  </a:lnTo>
                  <a:lnTo>
                    <a:pt x="13294" y="606890"/>
                  </a:lnTo>
                  <a:lnTo>
                    <a:pt x="23405" y="564189"/>
                  </a:lnTo>
                  <a:lnTo>
                    <a:pt x="36210" y="522435"/>
                  </a:lnTo>
                  <a:lnTo>
                    <a:pt x="51625" y="481706"/>
                  </a:lnTo>
                  <a:lnTo>
                    <a:pt x="69563" y="442078"/>
                  </a:lnTo>
                  <a:lnTo>
                    <a:pt x="89938" y="403629"/>
                  </a:lnTo>
                  <a:lnTo>
                    <a:pt x="112663" y="366437"/>
                  </a:lnTo>
                  <a:lnTo>
                    <a:pt x="137652" y="330578"/>
                  </a:lnTo>
                  <a:lnTo>
                    <a:pt x="164818" y="296131"/>
                  </a:lnTo>
                  <a:lnTo>
                    <a:pt x="194076" y="263172"/>
                  </a:lnTo>
                  <a:lnTo>
                    <a:pt x="225340" y="231779"/>
                  </a:lnTo>
                  <a:lnTo>
                    <a:pt x="258522" y="202028"/>
                  </a:lnTo>
                  <a:lnTo>
                    <a:pt x="293537" y="173999"/>
                  </a:lnTo>
                  <a:lnTo>
                    <a:pt x="330298" y="147767"/>
                  </a:lnTo>
                  <a:lnTo>
                    <a:pt x="368719" y="123411"/>
                  </a:lnTo>
                  <a:lnTo>
                    <a:pt x="408714" y="101007"/>
                  </a:lnTo>
                  <a:lnTo>
                    <a:pt x="450196" y="80633"/>
                  </a:lnTo>
                  <a:lnTo>
                    <a:pt x="493079" y="62366"/>
                  </a:lnTo>
                  <a:lnTo>
                    <a:pt x="537277" y="46284"/>
                  </a:lnTo>
                  <a:lnTo>
                    <a:pt x="582704" y="32464"/>
                  </a:lnTo>
                  <a:lnTo>
                    <a:pt x="629273" y="20983"/>
                  </a:lnTo>
                  <a:lnTo>
                    <a:pt x="676898" y="11919"/>
                  </a:lnTo>
                  <a:lnTo>
                    <a:pt x="725493" y="5348"/>
                  </a:lnTo>
                  <a:lnTo>
                    <a:pt x="774970" y="1350"/>
                  </a:lnTo>
                  <a:lnTo>
                    <a:pt x="825245" y="0"/>
                  </a:lnTo>
                  <a:lnTo>
                    <a:pt x="875521" y="1350"/>
                  </a:lnTo>
                  <a:lnTo>
                    <a:pt x="924998" y="5348"/>
                  </a:lnTo>
                  <a:lnTo>
                    <a:pt x="973593" y="11919"/>
                  </a:lnTo>
                  <a:lnTo>
                    <a:pt x="1021218" y="20983"/>
                  </a:lnTo>
                  <a:lnTo>
                    <a:pt x="1067787" y="32464"/>
                  </a:lnTo>
                  <a:lnTo>
                    <a:pt x="1113214" y="46284"/>
                  </a:lnTo>
                  <a:lnTo>
                    <a:pt x="1157412" y="62366"/>
                  </a:lnTo>
                  <a:lnTo>
                    <a:pt x="1200295" y="80633"/>
                  </a:lnTo>
                  <a:lnTo>
                    <a:pt x="1241777" y="101007"/>
                  </a:lnTo>
                  <a:lnTo>
                    <a:pt x="1281772" y="123411"/>
                  </a:lnTo>
                  <a:lnTo>
                    <a:pt x="1320193" y="147767"/>
                  </a:lnTo>
                  <a:lnTo>
                    <a:pt x="1356954" y="173999"/>
                  </a:lnTo>
                  <a:lnTo>
                    <a:pt x="1391969" y="202028"/>
                  </a:lnTo>
                  <a:lnTo>
                    <a:pt x="1425151" y="231779"/>
                  </a:lnTo>
                  <a:lnTo>
                    <a:pt x="1456415" y="263172"/>
                  </a:lnTo>
                  <a:lnTo>
                    <a:pt x="1485673" y="296131"/>
                  </a:lnTo>
                  <a:lnTo>
                    <a:pt x="1512839" y="330578"/>
                  </a:lnTo>
                  <a:lnTo>
                    <a:pt x="1537828" y="366437"/>
                  </a:lnTo>
                  <a:lnTo>
                    <a:pt x="1560553" y="403629"/>
                  </a:lnTo>
                  <a:lnTo>
                    <a:pt x="1580928" y="442078"/>
                  </a:lnTo>
                  <a:lnTo>
                    <a:pt x="1598866" y="481706"/>
                  </a:lnTo>
                  <a:lnTo>
                    <a:pt x="1614281" y="522435"/>
                  </a:lnTo>
                  <a:lnTo>
                    <a:pt x="1627086" y="564189"/>
                  </a:lnTo>
                  <a:lnTo>
                    <a:pt x="1637197" y="606890"/>
                  </a:lnTo>
                  <a:lnTo>
                    <a:pt x="1644525" y="650461"/>
                  </a:lnTo>
                  <a:lnTo>
                    <a:pt x="1648986" y="694824"/>
                  </a:lnTo>
                  <a:lnTo>
                    <a:pt x="1650492" y="739901"/>
                  </a:lnTo>
                  <a:lnTo>
                    <a:pt x="1648986" y="784977"/>
                  </a:lnTo>
                  <a:lnTo>
                    <a:pt x="1644525" y="829337"/>
                  </a:lnTo>
                  <a:lnTo>
                    <a:pt x="1637197" y="872906"/>
                  </a:lnTo>
                  <a:lnTo>
                    <a:pt x="1627086" y="915606"/>
                  </a:lnTo>
                  <a:lnTo>
                    <a:pt x="1614281" y="957358"/>
                  </a:lnTo>
                  <a:lnTo>
                    <a:pt x="1598866" y="998087"/>
                  </a:lnTo>
                  <a:lnTo>
                    <a:pt x="1580928" y="1037714"/>
                  </a:lnTo>
                  <a:lnTo>
                    <a:pt x="1560553" y="1076163"/>
                  </a:lnTo>
                  <a:lnTo>
                    <a:pt x="1537828" y="1113355"/>
                  </a:lnTo>
                  <a:lnTo>
                    <a:pt x="1512839" y="1149214"/>
                  </a:lnTo>
                  <a:lnTo>
                    <a:pt x="1485673" y="1183661"/>
                  </a:lnTo>
                  <a:lnTo>
                    <a:pt x="1456415" y="1216621"/>
                  </a:lnTo>
                  <a:lnTo>
                    <a:pt x="1425151" y="1248015"/>
                  </a:lnTo>
                  <a:lnTo>
                    <a:pt x="1391969" y="1277765"/>
                  </a:lnTo>
                  <a:lnTo>
                    <a:pt x="1356954" y="1305796"/>
                  </a:lnTo>
                  <a:lnTo>
                    <a:pt x="1320193" y="1332028"/>
                  </a:lnTo>
                  <a:lnTo>
                    <a:pt x="1281772" y="1356386"/>
                  </a:lnTo>
                  <a:lnTo>
                    <a:pt x="1241777" y="1378791"/>
                  </a:lnTo>
                  <a:lnTo>
                    <a:pt x="1200295" y="1399165"/>
                  </a:lnTo>
                  <a:lnTo>
                    <a:pt x="1157412" y="1417433"/>
                  </a:lnTo>
                  <a:lnTo>
                    <a:pt x="1113214" y="1433516"/>
                  </a:lnTo>
                  <a:lnTo>
                    <a:pt x="1067787" y="1447337"/>
                  </a:lnTo>
                  <a:lnTo>
                    <a:pt x="1021218" y="1458819"/>
                  </a:lnTo>
                  <a:lnTo>
                    <a:pt x="973593" y="1467883"/>
                  </a:lnTo>
                  <a:lnTo>
                    <a:pt x="924998" y="1474454"/>
                  </a:lnTo>
                  <a:lnTo>
                    <a:pt x="875521" y="1478453"/>
                  </a:lnTo>
                  <a:lnTo>
                    <a:pt x="825245" y="1479803"/>
                  </a:lnTo>
                  <a:lnTo>
                    <a:pt x="774970" y="1478453"/>
                  </a:lnTo>
                  <a:lnTo>
                    <a:pt x="725493" y="1474454"/>
                  </a:lnTo>
                  <a:lnTo>
                    <a:pt x="676898" y="1467883"/>
                  </a:lnTo>
                  <a:lnTo>
                    <a:pt x="629273" y="1458819"/>
                  </a:lnTo>
                  <a:lnTo>
                    <a:pt x="582704" y="1447337"/>
                  </a:lnTo>
                  <a:lnTo>
                    <a:pt x="537277" y="1433516"/>
                  </a:lnTo>
                  <a:lnTo>
                    <a:pt x="493079" y="1417433"/>
                  </a:lnTo>
                  <a:lnTo>
                    <a:pt x="450196" y="1399165"/>
                  </a:lnTo>
                  <a:lnTo>
                    <a:pt x="408714" y="1378791"/>
                  </a:lnTo>
                  <a:lnTo>
                    <a:pt x="368719" y="1356386"/>
                  </a:lnTo>
                  <a:lnTo>
                    <a:pt x="330298" y="1332028"/>
                  </a:lnTo>
                  <a:lnTo>
                    <a:pt x="293537" y="1305796"/>
                  </a:lnTo>
                  <a:lnTo>
                    <a:pt x="258522" y="1277765"/>
                  </a:lnTo>
                  <a:lnTo>
                    <a:pt x="225340" y="1248015"/>
                  </a:lnTo>
                  <a:lnTo>
                    <a:pt x="194076" y="1216621"/>
                  </a:lnTo>
                  <a:lnTo>
                    <a:pt x="164818" y="1183661"/>
                  </a:lnTo>
                  <a:lnTo>
                    <a:pt x="137652" y="1149214"/>
                  </a:lnTo>
                  <a:lnTo>
                    <a:pt x="112663" y="1113355"/>
                  </a:lnTo>
                  <a:lnTo>
                    <a:pt x="89938" y="1076163"/>
                  </a:lnTo>
                  <a:lnTo>
                    <a:pt x="69563" y="1037714"/>
                  </a:lnTo>
                  <a:lnTo>
                    <a:pt x="51625" y="998087"/>
                  </a:lnTo>
                  <a:lnTo>
                    <a:pt x="36210" y="957358"/>
                  </a:lnTo>
                  <a:lnTo>
                    <a:pt x="23405" y="915606"/>
                  </a:lnTo>
                  <a:lnTo>
                    <a:pt x="13294" y="872906"/>
                  </a:lnTo>
                  <a:lnTo>
                    <a:pt x="5966" y="829337"/>
                  </a:lnTo>
                  <a:lnTo>
                    <a:pt x="1505" y="784977"/>
                  </a:lnTo>
                  <a:lnTo>
                    <a:pt x="0" y="739901"/>
                  </a:lnTo>
                  <a:close/>
                </a:path>
                <a:path w="1651000" h="1480185">
                  <a:moveTo>
                    <a:pt x="1390269" y="1214196"/>
                  </a:moveTo>
                  <a:lnTo>
                    <a:pt x="1425423" y="1178134"/>
                  </a:lnTo>
                  <a:lnTo>
                    <a:pt x="1457549" y="1140196"/>
                  </a:lnTo>
                  <a:lnTo>
                    <a:pt x="1486581" y="1100538"/>
                  </a:lnTo>
                  <a:lnTo>
                    <a:pt x="1512450" y="1059313"/>
                  </a:lnTo>
                  <a:lnTo>
                    <a:pt x="1535090" y="1016678"/>
                  </a:lnTo>
                  <a:lnTo>
                    <a:pt x="1554431" y="972786"/>
                  </a:lnTo>
                  <a:lnTo>
                    <a:pt x="1570408" y="927793"/>
                  </a:lnTo>
                  <a:lnTo>
                    <a:pt x="1582951" y="881853"/>
                  </a:lnTo>
                  <a:lnTo>
                    <a:pt x="1591995" y="835121"/>
                  </a:lnTo>
                  <a:lnTo>
                    <a:pt x="1597470" y="787753"/>
                  </a:lnTo>
                  <a:lnTo>
                    <a:pt x="1599310" y="739901"/>
                  </a:lnTo>
                  <a:lnTo>
                    <a:pt x="1597664" y="694256"/>
                  </a:lnTo>
                  <a:lnTo>
                    <a:pt x="1592792" y="649401"/>
                  </a:lnTo>
                  <a:lnTo>
                    <a:pt x="1584797" y="605428"/>
                  </a:lnTo>
                  <a:lnTo>
                    <a:pt x="1573781" y="562426"/>
                  </a:lnTo>
                  <a:lnTo>
                    <a:pt x="1559846" y="520489"/>
                  </a:lnTo>
                  <a:lnTo>
                    <a:pt x="1543094" y="479707"/>
                  </a:lnTo>
                  <a:lnTo>
                    <a:pt x="1523626" y="440172"/>
                  </a:lnTo>
                  <a:lnTo>
                    <a:pt x="1501546" y="401975"/>
                  </a:lnTo>
                  <a:lnTo>
                    <a:pt x="1476955" y="365207"/>
                  </a:lnTo>
                  <a:lnTo>
                    <a:pt x="1449954" y="329960"/>
                  </a:lnTo>
                  <a:lnTo>
                    <a:pt x="1420647" y="296325"/>
                  </a:lnTo>
                  <a:lnTo>
                    <a:pt x="1389135" y="264393"/>
                  </a:lnTo>
                  <a:lnTo>
                    <a:pt x="1355520" y="234256"/>
                  </a:lnTo>
                  <a:lnTo>
                    <a:pt x="1319904" y="206005"/>
                  </a:lnTo>
                  <a:lnTo>
                    <a:pt x="1282389" y="179731"/>
                  </a:lnTo>
                  <a:lnTo>
                    <a:pt x="1243077" y="155526"/>
                  </a:lnTo>
                  <a:lnTo>
                    <a:pt x="1202070" y="133481"/>
                  </a:lnTo>
                  <a:lnTo>
                    <a:pt x="1159471" y="113688"/>
                  </a:lnTo>
                  <a:lnTo>
                    <a:pt x="1115380" y="96237"/>
                  </a:lnTo>
                  <a:lnTo>
                    <a:pt x="1069901" y="81221"/>
                  </a:lnTo>
                  <a:lnTo>
                    <a:pt x="1023136" y="68729"/>
                  </a:lnTo>
                  <a:lnTo>
                    <a:pt x="975185" y="58855"/>
                  </a:lnTo>
                  <a:lnTo>
                    <a:pt x="926152" y="51689"/>
                  </a:lnTo>
                  <a:lnTo>
                    <a:pt x="876138" y="47322"/>
                  </a:lnTo>
                  <a:lnTo>
                    <a:pt x="825245" y="45846"/>
                  </a:lnTo>
                  <a:lnTo>
                    <a:pt x="776301" y="47206"/>
                  </a:lnTo>
                  <a:lnTo>
                    <a:pt x="727793" y="51317"/>
                  </a:lnTo>
                  <a:lnTo>
                    <a:pt x="679854" y="58132"/>
                  </a:lnTo>
                  <a:lnTo>
                    <a:pt x="632619" y="67601"/>
                  </a:lnTo>
                  <a:lnTo>
                    <a:pt x="586222" y="79678"/>
                  </a:lnTo>
                  <a:lnTo>
                    <a:pt x="540797" y="94313"/>
                  </a:lnTo>
                  <a:lnTo>
                    <a:pt x="496478" y="111459"/>
                  </a:lnTo>
                  <a:lnTo>
                    <a:pt x="453399" y="131068"/>
                  </a:lnTo>
                  <a:lnTo>
                    <a:pt x="411694" y="153092"/>
                  </a:lnTo>
                  <a:lnTo>
                    <a:pt x="371497" y="177483"/>
                  </a:lnTo>
                  <a:lnTo>
                    <a:pt x="332942" y="204192"/>
                  </a:lnTo>
                  <a:lnTo>
                    <a:pt x="296163" y="233171"/>
                  </a:lnTo>
                  <a:lnTo>
                    <a:pt x="1390269" y="1214196"/>
                  </a:lnTo>
                  <a:close/>
                </a:path>
                <a:path w="1651000" h="1480185">
                  <a:moveTo>
                    <a:pt x="260095" y="265556"/>
                  </a:moveTo>
                  <a:lnTo>
                    <a:pt x="224944" y="301603"/>
                  </a:lnTo>
                  <a:lnTo>
                    <a:pt x="192826" y="339532"/>
                  </a:lnTo>
                  <a:lnTo>
                    <a:pt x="163806" y="379188"/>
                  </a:lnTo>
                  <a:lnTo>
                    <a:pt x="137952" y="420414"/>
                  </a:lnTo>
                  <a:lnTo>
                    <a:pt x="115329" y="463053"/>
                  </a:lnTo>
                  <a:lnTo>
                    <a:pt x="96005" y="506948"/>
                  </a:lnTo>
                  <a:lnTo>
                    <a:pt x="80045" y="551943"/>
                  </a:lnTo>
                  <a:lnTo>
                    <a:pt x="67517" y="597879"/>
                  </a:lnTo>
                  <a:lnTo>
                    <a:pt x="58485" y="644601"/>
                  </a:lnTo>
                  <a:lnTo>
                    <a:pt x="53018" y="691952"/>
                  </a:lnTo>
                  <a:lnTo>
                    <a:pt x="51181" y="739774"/>
                  </a:lnTo>
                  <a:lnTo>
                    <a:pt x="52827" y="785423"/>
                  </a:lnTo>
                  <a:lnTo>
                    <a:pt x="57697" y="830282"/>
                  </a:lnTo>
                  <a:lnTo>
                    <a:pt x="65689" y="874261"/>
                  </a:lnTo>
                  <a:lnTo>
                    <a:pt x="76702" y="917268"/>
                  </a:lnTo>
                  <a:lnTo>
                    <a:pt x="90633" y="959211"/>
                  </a:lnTo>
                  <a:lnTo>
                    <a:pt x="107381" y="1000000"/>
                  </a:lnTo>
                  <a:lnTo>
                    <a:pt x="126843" y="1039542"/>
                  </a:lnTo>
                  <a:lnTo>
                    <a:pt x="148918" y="1077746"/>
                  </a:lnTo>
                  <a:lnTo>
                    <a:pt x="173505" y="1114522"/>
                  </a:lnTo>
                  <a:lnTo>
                    <a:pt x="200500" y="1149776"/>
                  </a:lnTo>
                  <a:lnTo>
                    <a:pt x="229803" y="1183419"/>
                  </a:lnTo>
                  <a:lnTo>
                    <a:pt x="261310" y="1215359"/>
                  </a:lnTo>
                  <a:lnTo>
                    <a:pt x="294922" y="1245504"/>
                  </a:lnTo>
                  <a:lnTo>
                    <a:pt x="330535" y="1273762"/>
                  </a:lnTo>
                  <a:lnTo>
                    <a:pt x="368048" y="1300043"/>
                  </a:lnTo>
                  <a:lnTo>
                    <a:pt x="407358" y="1324255"/>
                  </a:lnTo>
                  <a:lnTo>
                    <a:pt x="448365" y="1346306"/>
                  </a:lnTo>
                  <a:lnTo>
                    <a:pt x="490965" y="1366106"/>
                  </a:lnTo>
                  <a:lnTo>
                    <a:pt x="535058" y="1383562"/>
                  </a:lnTo>
                  <a:lnTo>
                    <a:pt x="580541" y="1398583"/>
                  </a:lnTo>
                  <a:lnTo>
                    <a:pt x="627312" y="1411078"/>
                  </a:lnTo>
                  <a:lnTo>
                    <a:pt x="675271" y="1420956"/>
                  </a:lnTo>
                  <a:lnTo>
                    <a:pt x="724313" y="1428125"/>
                  </a:lnTo>
                  <a:lnTo>
                    <a:pt x="774339" y="1432493"/>
                  </a:lnTo>
                  <a:lnTo>
                    <a:pt x="825245" y="1433969"/>
                  </a:lnTo>
                  <a:lnTo>
                    <a:pt x="874187" y="1432581"/>
                  </a:lnTo>
                  <a:lnTo>
                    <a:pt x="922689" y="1428448"/>
                  </a:lnTo>
                  <a:lnTo>
                    <a:pt x="970617" y="1421618"/>
                  </a:lnTo>
                  <a:lnTo>
                    <a:pt x="1017839" y="1412137"/>
                  </a:lnTo>
                  <a:lnTo>
                    <a:pt x="1064221" y="1400053"/>
                  </a:lnTo>
                  <a:lnTo>
                    <a:pt x="1109630" y="1385412"/>
                  </a:lnTo>
                  <a:lnTo>
                    <a:pt x="1153934" y="1368263"/>
                  </a:lnTo>
                  <a:lnTo>
                    <a:pt x="1196998" y="1348652"/>
                  </a:lnTo>
                  <a:lnTo>
                    <a:pt x="1238690" y="1326625"/>
                  </a:lnTo>
                  <a:lnTo>
                    <a:pt x="1278877" y="1302232"/>
                  </a:lnTo>
                  <a:lnTo>
                    <a:pt x="1317424" y="1275517"/>
                  </a:lnTo>
                  <a:lnTo>
                    <a:pt x="1354201" y="1246530"/>
                  </a:lnTo>
                  <a:lnTo>
                    <a:pt x="260095" y="26555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" y="0"/>
            <a:ext cx="8580120" cy="1663064"/>
            <a:chOff x="338327" y="0"/>
            <a:chExt cx="8580120" cy="1663064"/>
          </a:xfrm>
        </p:grpSpPr>
        <p:sp>
          <p:nvSpPr>
            <p:cNvPr id="3" name="object 3"/>
            <p:cNvSpPr/>
            <p:nvPr/>
          </p:nvSpPr>
          <p:spPr>
            <a:xfrm>
              <a:off x="409955" y="124968"/>
              <a:ext cx="8324088" cy="1161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8327" y="0"/>
              <a:ext cx="8580120" cy="1662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52400"/>
              <a:ext cx="8229600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152400"/>
              <a:ext cx="8229600" cy="1066800"/>
            </a:xfrm>
            <a:custGeom>
              <a:avLst/>
              <a:gdLst/>
              <a:ahLst/>
              <a:cxnLst/>
              <a:rect l="l" t="t" r="r" b="b"/>
              <a:pathLst>
                <a:path w="8229600" h="1066800">
                  <a:moveTo>
                    <a:pt x="0" y="1066800"/>
                  </a:moveTo>
                  <a:lnTo>
                    <a:pt x="8229600" y="1066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6" rIns="0" bIns="0" rtlCol="0">
            <a:spAutoFit/>
          </a:bodyPr>
          <a:lstStyle/>
          <a:p>
            <a:pPr marL="3165475" marR="5080" indent="-311721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Clinical </a:t>
            </a:r>
            <a:r>
              <a:rPr sz="4000" spc="-25" dirty="0">
                <a:solidFill>
                  <a:srgbClr val="000000"/>
                </a:solidFill>
              </a:rPr>
              <a:t>role </a:t>
            </a:r>
            <a:r>
              <a:rPr sz="4000" spc="-5" dirty="0">
                <a:solidFill>
                  <a:srgbClr val="000000"/>
                </a:solidFill>
              </a:rPr>
              <a:t>of dual inhibition </a:t>
            </a:r>
            <a:r>
              <a:rPr sz="4000" spc="-10" dirty="0">
                <a:solidFill>
                  <a:srgbClr val="000000"/>
                </a:solidFill>
              </a:rPr>
              <a:t>remains  unclear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374904" y="1524000"/>
            <a:ext cx="7816596" cy="1691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5844" y="3520185"/>
            <a:ext cx="62299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115" algn="l"/>
                <a:tab pos="2007870" algn="l"/>
              </a:tabLst>
            </a:pPr>
            <a:r>
              <a:rPr sz="2400" spc="-5" dirty="0">
                <a:latin typeface="Calibri"/>
                <a:cs typeface="Calibri"/>
              </a:rPr>
              <a:t>Reduce</a:t>
            </a:r>
            <a:r>
              <a:rPr sz="2400" spc="-20" dirty="0">
                <a:latin typeface="Calibri"/>
                <a:cs typeface="Calibri"/>
              </a:rPr>
              <a:t> LUTS	</a:t>
            </a:r>
            <a:r>
              <a:rPr sz="2400" spc="-5" dirty="0">
                <a:latin typeface="Calibri"/>
                <a:cs typeface="Calibri"/>
              </a:rPr>
              <a:t>(IPSS)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15" dirty="0">
                <a:latin typeface="Calibri"/>
                <a:cs typeface="Calibri"/>
              </a:rPr>
              <a:t>approximately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15-30%,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libri"/>
                <a:cs typeface="Calibri"/>
              </a:rPr>
              <a:t>Decrease </a:t>
            </a:r>
            <a:r>
              <a:rPr sz="2400" spc="-20" dirty="0">
                <a:latin typeface="Calibri"/>
                <a:cs typeface="Calibri"/>
              </a:rPr>
              <a:t>prostate </a:t>
            </a:r>
            <a:r>
              <a:rPr sz="2400" spc="-10" dirty="0">
                <a:latin typeface="Calibri"/>
                <a:cs typeface="Calibri"/>
              </a:rPr>
              <a:t>volume by </a:t>
            </a:r>
            <a:r>
              <a:rPr sz="2400" spc="-5" dirty="0">
                <a:latin typeface="Calibri"/>
                <a:cs typeface="Calibri"/>
              </a:rPr>
              <a:t>18-28%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  <a:tab pos="2248535" algn="l"/>
              </a:tabLst>
            </a:pPr>
            <a:r>
              <a:rPr sz="2400" spc="-5" dirty="0">
                <a:latin typeface="Calibri"/>
                <a:cs typeface="Calibri"/>
              </a:rPr>
              <a:t>Increase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Qmax	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1.5-2.0 </a:t>
            </a:r>
            <a:r>
              <a:rPr sz="2400" spc="-15" dirty="0">
                <a:latin typeface="Calibri"/>
                <a:cs typeface="Calibri"/>
              </a:rPr>
              <a:t>ml/s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libri"/>
                <a:cs typeface="Calibri"/>
              </a:rPr>
              <a:t>PSA dec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50%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libri"/>
                <a:cs typeface="Calibri"/>
              </a:rPr>
              <a:t>Dec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hematuria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Calibri"/>
                <a:cs typeface="Calibri"/>
              </a:rPr>
              <a:t>Inc </a:t>
            </a:r>
            <a:r>
              <a:rPr sz="2400" spc="-10" dirty="0">
                <a:latin typeface="Calibri"/>
                <a:cs typeface="Calibri"/>
              </a:rPr>
              <a:t>apoptotic index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stromal </a:t>
            </a:r>
            <a:r>
              <a:rPr sz="2400" dirty="0">
                <a:latin typeface="Calibri"/>
                <a:cs typeface="Calibri"/>
              </a:rPr>
              <a:t>and epithelial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endParaRPr sz="2400">
              <a:latin typeface="Calibri"/>
              <a:cs typeface="Calibri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  <a:tab pos="3158490" algn="l"/>
              </a:tabLst>
            </a:pPr>
            <a:r>
              <a:rPr sz="2400" spc="-5" dirty="0">
                <a:latin typeface="Calibri"/>
                <a:cs typeface="Calibri"/>
              </a:rPr>
              <a:t>Dec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detrusor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pressure	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Qmax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9" y="723481"/>
            <a:ext cx="6591841" cy="4770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6031991"/>
            <a:ext cx="5867400" cy="399415"/>
          </a:xfrm>
          <a:custGeom>
            <a:avLst/>
            <a:gdLst/>
            <a:ahLst/>
            <a:cxnLst/>
            <a:rect l="l" t="t" r="r" b="b"/>
            <a:pathLst>
              <a:path w="5867400" h="399414">
                <a:moveTo>
                  <a:pt x="5867400" y="0"/>
                </a:moveTo>
                <a:lnTo>
                  <a:pt x="0" y="0"/>
                </a:lnTo>
                <a:lnTo>
                  <a:pt x="0" y="399288"/>
                </a:lnTo>
                <a:lnTo>
                  <a:pt x="5867400" y="399288"/>
                </a:lnTo>
                <a:lnTo>
                  <a:pt x="58674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6048552"/>
            <a:ext cx="5363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Proscar </a:t>
            </a:r>
            <a:r>
              <a:rPr sz="2000" spc="-25" dirty="0">
                <a:latin typeface="Calibri"/>
                <a:cs typeface="Calibri"/>
              </a:rPr>
              <a:t>Long-Term </a:t>
            </a:r>
            <a:r>
              <a:rPr sz="2000" spc="-15" dirty="0">
                <a:latin typeface="Calibri"/>
                <a:cs typeface="Calibri"/>
              </a:rPr>
              <a:t>Efficacy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Safety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(PLESS)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24968"/>
            <a:ext cx="8781415" cy="6504940"/>
            <a:chOff x="228600" y="124968"/>
            <a:chExt cx="8781415" cy="6504940"/>
          </a:xfrm>
        </p:grpSpPr>
        <p:sp>
          <p:nvSpPr>
            <p:cNvPr id="3" name="object 3"/>
            <p:cNvSpPr/>
            <p:nvPr/>
          </p:nvSpPr>
          <p:spPr>
            <a:xfrm>
              <a:off x="228600" y="124968"/>
              <a:ext cx="8781288" cy="6352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1800" y="6172200"/>
              <a:ext cx="2057400" cy="457200"/>
            </a:xfrm>
            <a:custGeom>
              <a:avLst/>
              <a:gdLst/>
              <a:ahLst/>
              <a:cxnLst/>
              <a:rect l="l" t="t" r="r" b="b"/>
              <a:pathLst>
                <a:path w="2057400" h="457200">
                  <a:moveTo>
                    <a:pt x="2057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57400" y="457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200"/>
            <a:ext cx="8884920" cy="557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600200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8229600" y="0"/>
                </a:moveTo>
                <a:lnTo>
                  <a:pt x="0" y="0"/>
                </a:lnTo>
                <a:lnTo>
                  <a:pt x="0" y="1066800"/>
                </a:lnTo>
                <a:lnTo>
                  <a:pt x="8229600" y="1066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2937" y="1616709"/>
            <a:ext cx="8107045" cy="4237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25" dirty="0">
                <a:latin typeface="Calibri"/>
                <a:cs typeface="Calibri"/>
              </a:rPr>
              <a:t>Veterans </a:t>
            </a:r>
            <a:r>
              <a:rPr sz="2000" spc="-15" dirty="0">
                <a:latin typeface="Calibri"/>
                <a:cs typeface="Calibri"/>
              </a:rPr>
              <a:t>Affairs </a:t>
            </a:r>
            <a:r>
              <a:rPr sz="2000" spc="-10" dirty="0">
                <a:latin typeface="Calibri"/>
                <a:cs typeface="Calibri"/>
              </a:rPr>
              <a:t>Cooperative </a:t>
            </a:r>
            <a:r>
              <a:rPr sz="2000" spc="-25" dirty="0">
                <a:latin typeface="Calibri"/>
                <a:cs typeface="Calibri"/>
              </a:rPr>
              <a:t>Study, </a:t>
            </a:r>
            <a:r>
              <a:rPr sz="2000" dirty="0">
                <a:latin typeface="Calibri"/>
                <a:cs typeface="Calibri"/>
              </a:rPr>
              <a:t>1229 </a:t>
            </a:r>
            <a:r>
              <a:rPr sz="2000" spc="-5" dirty="0">
                <a:latin typeface="Calibri"/>
                <a:cs typeface="Calibri"/>
              </a:rPr>
              <a:t>men with </a:t>
            </a:r>
            <a:r>
              <a:rPr sz="2000" dirty="0">
                <a:latin typeface="Calibri"/>
                <a:cs typeface="Calibri"/>
              </a:rPr>
              <a:t>BPH (mean </a:t>
            </a:r>
            <a:r>
              <a:rPr sz="2000" spc="-5" dirty="0">
                <a:latin typeface="Calibri"/>
                <a:cs typeface="Calibri"/>
              </a:rPr>
              <a:t>peak  urinary flow </a:t>
            </a:r>
            <a:r>
              <a:rPr sz="2000" spc="-20" dirty="0">
                <a:latin typeface="Calibri"/>
                <a:cs typeface="Calibri"/>
              </a:rPr>
              <a:t>rate </a:t>
            </a:r>
            <a:r>
              <a:rPr sz="2000" dirty="0">
                <a:latin typeface="Calibri"/>
                <a:cs typeface="Calibri"/>
              </a:rPr>
              <a:t>of 10.5 </a:t>
            </a:r>
            <a:r>
              <a:rPr sz="2000" spc="-10" dirty="0">
                <a:latin typeface="Calibri"/>
                <a:cs typeface="Calibri"/>
              </a:rPr>
              <a:t>mL/sec)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randomly </a:t>
            </a:r>
            <a:r>
              <a:rPr sz="2000" dirty="0">
                <a:latin typeface="Calibri"/>
                <a:cs typeface="Calibri"/>
              </a:rPr>
              <a:t>assigned </a:t>
            </a:r>
            <a:r>
              <a:rPr sz="2000" spc="-10" dirty="0">
                <a:latin typeface="Calibri"/>
                <a:cs typeface="Calibri"/>
              </a:rPr>
              <a:t>to placebo,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finasteride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(5 </a:t>
            </a:r>
            <a:r>
              <a:rPr sz="2000" spc="5" dirty="0">
                <a:latin typeface="Calibri"/>
                <a:cs typeface="Calibri"/>
              </a:rPr>
              <a:t>mg/day),</a:t>
            </a:r>
            <a:r>
              <a:rPr sz="20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terazosin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(10 </a:t>
            </a:r>
            <a:r>
              <a:rPr sz="2000" spc="5" dirty="0">
                <a:latin typeface="Calibri"/>
                <a:cs typeface="Calibri"/>
              </a:rPr>
              <a:t>mg/day), </a:t>
            </a:r>
            <a:r>
              <a:rPr sz="2000" spc="-5" dirty="0">
                <a:latin typeface="Calibri"/>
                <a:cs typeface="Calibri"/>
              </a:rPr>
              <a:t>or both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marR="141605" algn="ctr">
              <a:lnSpc>
                <a:spcPct val="100000"/>
              </a:lnSpc>
            </a:pP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Terazosin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lowered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symptom score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increased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peak</a:t>
            </a:r>
            <a:endParaRPr sz="2400">
              <a:latin typeface="Calibri"/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urinary </a:t>
            </a:r>
            <a:r>
              <a:rPr sz="2400" spc="-10" dirty="0">
                <a:latin typeface="Calibri"/>
                <a:cs typeface="Calibri"/>
              </a:rPr>
              <a:t>flow </a:t>
            </a:r>
            <a:r>
              <a:rPr sz="2400" spc="-25" dirty="0">
                <a:latin typeface="Calibri"/>
                <a:cs typeface="Calibri"/>
              </a:rPr>
              <a:t>rate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0" dirty="0">
                <a:latin typeface="Calibri"/>
                <a:cs typeface="Calibri"/>
              </a:rPr>
              <a:t>compared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placebo.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Finasteride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15" dirty="0">
                <a:latin typeface="Calibri"/>
                <a:cs typeface="Calibri"/>
              </a:rPr>
              <a:t>better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placebo.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065" marR="15557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combination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finasteride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terazosin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15" dirty="0">
                <a:latin typeface="Calibri"/>
                <a:cs typeface="Calibri"/>
              </a:rPr>
              <a:t>better </a:t>
            </a:r>
            <a:r>
              <a:rPr sz="2400" dirty="0">
                <a:latin typeface="Calibri"/>
                <a:cs typeface="Calibri"/>
              </a:rPr>
              <a:t>than  </a:t>
            </a:r>
            <a:r>
              <a:rPr sz="2400" spc="-15" dirty="0">
                <a:latin typeface="Calibri"/>
                <a:cs typeface="Calibri"/>
              </a:rPr>
              <a:t>terazosin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alone.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355" y="114300"/>
            <a:ext cx="8324215" cy="1594485"/>
            <a:chOff x="562355" y="114300"/>
            <a:chExt cx="8324215" cy="1594485"/>
          </a:xfrm>
        </p:grpSpPr>
        <p:sp>
          <p:nvSpPr>
            <p:cNvPr id="5" name="object 5"/>
            <p:cNvSpPr/>
            <p:nvPr/>
          </p:nvSpPr>
          <p:spPr>
            <a:xfrm>
              <a:off x="562355" y="201168"/>
              <a:ext cx="8324088" cy="129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179" y="114300"/>
              <a:ext cx="5042916" cy="1594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228600"/>
              <a:ext cx="8229600" cy="1200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20142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361565" marR="1902460" indent="-451484">
              <a:lnSpc>
                <a:spcPct val="100000"/>
              </a:lnSpc>
              <a:spcBef>
                <a:spcPts val="130"/>
              </a:spcBef>
            </a:pPr>
            <a:r>
              <a:rPr spc="-5" dirty="0">
                <a:solidFill>
                  <a:srgbClr val="000000"/>
                </a:solidFill>
              </a:rPr>
              <a:t>Combination </a:t>
            </a:r>
            <a:r>
              <a:rPr spc="-15" dirty="0">
                <a:solidFill>
                  <a:srgbClr val="000000"/>
                </a:solidFill>
              </a:rPr>
              <a:t>Therapy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&amp;  </a:t>
            </a:r>
            <a:r>
              <a:rPr spc="-5" dirty="0">
                <a:solidFill>
                  <a:srgbClr val="000000"/>
                </a:solidFill>
              </a:rPr>
              <a:t>Short </a:t>
            </a:r>
            <a:r>
              <a:rPr spc="-15" dirty="0">
                <a:solidFill>
                  <a:srgbClr val="000000"/>
                </a:solidFill>
              </a:rPr>
              <a:t>term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Efficacy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1139" y="114300"/>
              <a:ext cx="6140196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65"/>
              </a:lnSpc>
            </a:pPr>
            <a:r>
              <a:rPr sz="4000" spc="-20" dirty="0">
                <a:solidFill>
                  <a:srgbClr val="000000"/>
                </a:solidFill>
              </a:rPr>
              <a:t>Current </a:t>
            </a:r>
            <a:r>
              <a:rPr sz="4000" spc="-15" dirty="0">
                <a:solidFill>
                  <a:srgbClr val="000000"/>
                </a:solidFill>
              </a:rPr>
              <a:t>treatment </a:t>
            </a:r>
            <a:r>
              <a:rPr sz="4000" spc="-10" dirty="0">
                <a:solidFill>
                  <a:srgbClr val="000000"/>
                </a:solidFill>
              </a:rPr>
              <a:t>options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23961"/>
            <a:ext cx="5534660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Conservative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Alpha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blockers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5-alpha-reductase </a:t>
            </a:r>
            <a:r>
              <a:rPr sz="2800" spc="-20" dirty="0">
                <a:latin typeface="Calibri"/>
                <a:cs typeface="Calibri"/>
              </a:rPr>
              <a:t>inhibitors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(5ARIs)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Combination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Phytotherapy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Minimally </a:t>
            </a:r>
            <a:r>
              <a:rPr sz="2800" spc="-20" dirty="0">
                <a:latin typeface="Calibri"/>
                <a:cs typeface="Calibri"/>
              </a:rPr>
              <a:t>invasive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techniques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Surgery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309"/>
            <a:ext cx="7779384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52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PREDICT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trial </a:t>
            </a:r>
            <a:r>
              <a:rPr sz="2800" spc="-5" dirty="0">
                <a:latin typeface="Calibri"/>
                <a:cs typeface="Calibri"/>
              </a:rPr>
              <a:t>in which 1095 men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spc="-15" dirty="0">
                <a:latin typeface="Calibri"/>
                <a:cs typeface="Calibri"/>
              </a:rPr>
              <a:t>randomly  </a:t>
            </a:r>
            <a:r>
              <a:rPr sz="2800" spc="-5" dirty="0">
                <a:latin typeface="Calibri"/>
                <a:cs typeface="Calibri"/>
              </a:rPr>
              <a:t>assigned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doxazosin</a:t>
            </a:r>
            <a:r>
              <a:rPr sz="2800" spc="-25" dirty="0">
                <a:latin typeface="Calibri"/>
                <a:cs typeface="Calibri"/>
              </a:rPr>
              <a:t>,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finasteride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both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one  </a:t>
            </a:r>
            <a:r>
              <a:rPr sz="2800" spc="-15" dirty="0">
                <a:latin typeface="Calibri"/>
                <a:cs typeface="Calibri"/>
              </a:rPr>
              <a:t>year</a:t>
            </a:r>
            <a:endParaRPr sz="28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5" dirty="0">
                <a:latin typeface="Calibri"/>
                <a:cs typeface="Calibri"/>
              </a:rPr>
              <a:t>Doxazosin </a:t>
            </a:r>
            <a:r>
              <a:rPr sz="2800" spc="-15" dirty="0">
                <a:latin typeface="Calibri"/>
                <a:cs typeface="Calibri"/>
              </a:rPr>
              <a:t>was more </a:t>
            </a:r>
            <a:r>
              <a:rPr sz="2800" spc="-20" dirty="0">
                <a:latin typeface="Calibri"/>
                <a:cs typeface="Calibri"/>
              </a:rPr>
              <a:t>effective </a:t>
            </a:r>
            <a:r>
              <a:rPr sz="2800" spc="-10" dirty="0">
                <a:latin typeface="Calibri"/>
                <a:cs typeface="Calibri"/>
              </a:rPr>
              <a:t>than </a:t>
            </a:r>
            <a:r>
              <a:rPr sz="2800" spc="-15" dirty="0">
                <a:latin typeface="Calibri"/>
                <a:cs typeface="Calibri"/>
              </a:rPr>
              <a:t>finasteride </a:t>
            </a:r>
            <a:r>
              <a:rPr sz="2800" spc="-10" dirty="0">
                <a:latin typeface="Calibri"/>
                <a:cs typeface="Calibri"/>
              </a:rPr>
              <a:t>or  </a:t>
            </a:r>
            <a:r>
              <a:rPr sz="2800" spc="-5" dirty="0">
                <a:latin typeface="Calibri"/>
                <a:cs typeface="Calibri"/>
              </a:rPr>
              <a:t>placebo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urinary </a:t>
            </a:r>
            <a:r>
              <a:rPr sz="2800" spc="-20" dirty="0">
                <a:latin typeface="Calibri"/>
                <a:cs typeface="Calibri"/>
              </a:rPr>
              <a:t>symptoms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flow </a:t>
            </a:r>
            <a:r>
              <a:rPr sz="2800" spc="-25" dirty="0">
                <a:latin typeface="Calibri"/>
                <a:cs typeface="Calibri"/>
              </a:rPr>
              <a:t>rate, </a:t>
            </a:r>
            <a:r>
              <a:rPr sz="2800" spc="-10" dirty="0">
                <a:latin typeface="Calibri"/>
                <a:cs typeface="Calibri"/>
              </a:rPr>
              <a:t>but  again, the combination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20" dirty="0">
                <a:latin typeface="Calibri"/>
                <a:cs typeface="Calibri"/>
              </a:rPr>
              <a:t>effective 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25" dirty="0">
                <a:latin typeface="Calibri"/>
                <a:cs typeface="Calibri"/>
              </a:rPr>
              <a:t>doxazosin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alone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8324215" cy="1762125"/>
            <a:chOff x="409955" y="0"/>
            <a:chExt cx="8324215" cy="17621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115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3936" y="0"/>
              <a:ext cx="5594604" cy="17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1021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74320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0" y="1021079"/>
                  </a:moveTo>
                  <a:lnTo>
                    <a:pt x="8229600" y="1021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021079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09597" y="130810"/>
            <a:ext cx="49263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 marR="5080" indent="-54483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Combination </a:t>
            </a:r>
            <a:r>
              <a:rPr sz="4000" spc="-20" dirty="0">
                <a:solidFill>
                  <a:srgbClr val="000000"/>
                </a:solidFill>
              </a:rPr>
              <a:t>Therapy </a:t>
            </a:r>
            <a:r>
              <a:rPr sz="4000" spc="-5" dirty="0">
                <a:solidFill>
                  <a:srgbClr val="000000"/>
                </a:solidFill>
              </a:rPr>
              <a:t>&amp;  Long </a:t>
            </a:r>
            <a:r>
              <a:rPr sz="4000" spc="-95" dirty="0">
                <a:solidFill>
                  <a:srgbClr val="000000"/>
                </a:solidFill>
              </a:rPr>
              <a:t>Term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Efficacy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353258" y="2105854"/>
            <a:ext cx="8334857" cy="4251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667" y="1219200"/>
            <a:ext cx="5884775" cy="526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36550"/>
            <a:ext cx="83019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Medical </a:t>
            </a:r>
            <a:r>
              <a:rPr sz="2000" spc="-10" dirty="0">
                <a:latin typeface="Calibri"/>
                <a:cs typeface="Calibri"/>
              </a:rPr>
              <a:t>Therapy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Prostatic </a:t>
            </a:r>
            <a:r>
              <a:rPr sz="2000" spc="-10" dirty="0">
                <a:latin typeface="Calibri"/>
                <a:cs typeface="Calibri"/>
              </a:rPr>
              <a:t>Symptoms </a:t>
            </a:r>
            <a:r>
              <a:rPr sz="2000" spc="-15" dirty="0">
                <a:latin typeface="Calibri"/>
                <a:cs typeface="Calibri"/>
              </a:rPr>
              <a:t>(MTOPS) </a:t>
            </a:r>
            <a:r>
              <a:rPr sz="2000" spc="-5" dirty="0">
                <a:latin typeface="Calibri"/>
                <a:cs typeface="Calibri"/>
              </a:rPr>
              <a:t>trial, in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3047 men with  </a:t>
            </a:r>
            <a:r>
              <a:rPr sz="2000" dirty="0">
                <a:latin typeface="Calibri"/>
                <a:cs typeface="Calibri"/>
              </a:rPr>
              <a:t>BPH </a:t>
            </a:r>
            <a:r>
              <a:rPr sz="2000" spc="-10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randomly </a:t>
            </a:r>
            <a:r>
              <a:rPr sz="2000" dirty="0">
                <a:latin typeface="Calibri"/>
                <a:cs typeface="Calibri"/>
              </a:rPr>
              <a:t>assigned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receive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doxazosin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(4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8 mg/day), 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finasteride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(5 </a:t>
            </a:r>
            <a:r>
              <a:rPr sz="2000" spc="5" dirty="0">
                <a:latin typeface="Calibri"/>
                <a:cs typeface="Calibri"/>
              </a:rPr>
              <a:t>mg/day), </a:t>
            </a:r>
            <a:r>
              <a:rPr sz="2000" spc="-5" dirty="0">
                <a:latin typeface="Calibri"/>
                <a:cs typeface="Calibri"/>
              </a:rPr>
              <a:t>combination </a:t>
            </a:r>
            <a:r>
              <a:rPr sz="2000" spc="-25" dirty="0">
                <a:latin typeface="Calibri"/>
                <a:cs typeface="Calibri"/>
              </a:rPr>
              <a:t>therapy,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placebo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1040" y="1444436"/>
            <a:ext cx="5644183" cy="526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113" y="461899"/>
            <a:ext cx="4287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solidFill>
                  <a:srgbClr val="000000"/>
                </a:solidFill>
              </a:rPr>
              <a:t>CombAT </a:t>
            </a:r>
            <a:r>
              <a:rPr sz="4400" spc="-10" dirty="0">
                <a:solidFill>
                  <a:srgbClr val="000000"/>
                </a:solidFill>
              </a:rPr>
              <a:t>vs</a:t>
            </a:r>
            <a:r>
              <a:rPr sz="4400" spc="-3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MTOPS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1593850"/>
          <a:ext cx="763905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CombAT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MOPTS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718"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Overall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risk of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disease  progression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Symptomatic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progression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6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Urinary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incontinence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BPH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surgery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420495"/>
            <a:chOff x="409955" y="246888"/>
            <a:chExt cx="8324215" cy="142049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420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74320"/>
              <a:ext cx="8229600" cy="1325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3258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000000"/>
                </a:solidFill>
              </a:rPr>
              <a:t>Anticholinergic </a:t>
            </a:r>
            <a:r>
              <a:rPr sz="3200" dirty="0">
                <a:solidFill>
                  <a:srgbClr val="000000"/>
                </a:solidFill>
              </a:rPr>
              <a:t>and </a:t>
            </a:r>
            <a:r>
              <a:rPr sz="3200" spc="-10" dirty="0">
                <a:solidFill>
                  <a:srgbClr val="000000"/>
                </a:solidFill>
              </a:rPr>
              <a:t>OAB </a:t>
            </a:r>
            <a:r>
              <a:rPr sz="3200" dirty="0">
                <a:solidFill>
                  <a:srgbClr val="000000"/>
                </a:solidFill>
              </a:rPr>
              <a:t>with</a:t>
            </a:r>
            <a:r>
              <a:rPr sz="3200" spc="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BPH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86715" marR="13970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86080" algn="l"/>
                <a:tab pos="386715" algn="l"/>
              </a:tabLst>
            </a:pPr>
            <a:r>
              <a:rPr dirty="0"/>
              <a:t>75% of </a:t>
            </a:r>
            <a:r>
              <a:rPr spc="-5" dirty="0"/>
              <a:t>clinical </a:t>
            </a:r>
            <a:r>
              <a:rPr dirty="0"/>
              <a:t>BPH </a:t>
            </a:r>
            <a:r>
              <a:rPr spc="-20" dirty="0"/>
              <a:t>have </a:t>
            </a:r>
            <a:r>
              <a:rPr spc="-15" dirty="0"/>
              <a:t>concomitant </a:t>
            </a:r>
            <a:r>
              <a:rPr spc="-10" dirty="0"/>
              <a:t>urodynamic </a:t>
            </a:r>
            <a:r>
              <a:rPr spc="-5" dirty="0"/>
              <a:t>detrusor  </a:t>
            </a:r>
            <a:r>
              <a:rPr spc="-10" dirty="0"/>
              <a:t>overactivity</a:t>
            </a:r>
          </a:p>
          <a:p>
            <a:pPr marL="31115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300"/>
          </a:p>
          <a:p>
            <a:pPr marL="386715" marR="1295400" indent="-342900">
              <a:lnSpc>
                <a:spcPts val="2810"/>
              </a:lnSpc>
              <a:buFont typeface="Arial"/>
              <a:buChar char="•"/>
              <a:tabLst>
                <a:tab pos="386080" algn="l"/>
                <a:tab pos="386715" algn="l"/>
              </a:tabLst>
            </a:pPr>
            <a:r>
              <a:rPr dirty="0"/>
              <a:t>In </a:t>
            </a:r>
            <a:r>
              <a:rPr spc="-15" dirty="0"/>
              <a:t>concomitant </a:t>
            </a:r>
            <a:r>
              <a:rPr dirty="0"/>
              <a:t>BPH and </a:t>
            </a:r>
            <a:r>
              <a:rPr spc="-15" dirty="0"/>
              <a:t>DO, </a:t>
            </a:r>
            <a:r>
              <a:rPr dirty="0"/>
              <a:t>65% </a:t>
            </a:r>
            <a:r>
              <a:rPr spc="-20" dirty="0"/>
              <a:t>have </a:t>
            </a:r>
            <a:r>
              <a:rPr spc="-5" dirty="0"/>
              <a:t>inadequate  </a:t>
            </a:r>
            <a:r>
              <a:rPr spc="-15" dirty="0"/>
              <a:t>symptoms</a:t>
            </a:r>
            <a:r>
              <a:rPr spc="-30" dirty="0"/>
              <a:t> </a:t>
            </a:r>
            <a:r>
              <a:rPr spc="-15" dirty="0"/>
              <a:t>control</a:t>
            </a:r>
          </a:p>
          <a:p>
            <a:pPr marL="3111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000"/>
          </a:p>
          <a:p>
            <a:pPr marL="386715" indent="-342900">
              <a:lnSpc>
                <a:spcPct val="100000"/>
              </a:lnSpc>
              <a:buFont typeface="Arial"/>
              <a:buChar char="•"/>
              <a:tabLst>
                <a:tab pos="386080" algn="l"/>
                <a:tab pos="386715" algn="l"/>
              </a:tabLst>
            </a:pPr>
            <a:r>
              <a:rPr dirty="0"/>
              <a:t>19% </a:t>
            </a:r>
            <a:r>
              <a:rPr spc="-20" dirty="0"/>
              <a:t>have </a:t>
            </a:r>
            <a:r>
              <a:rPr spc="-15" dirty="0"/>
              <a:t>persistent </a:t>
            </a:r>
            <a:r>
              <a:rPr spc="-5" dirty="0"/>
              <a:t>OAB </a:t>
            </a:r>
            <a:r>
              <a:rPr spc="-15" dirty="0"/>
              <a:t>symptoms </a:t>
            </a:r>
            <a:r>
              <a:rPr spc="-10" dirty="0"/>
              <a:t>after</a:t>
            </a:r>
            <a:r>
              <a:rPr spc="-70" dirty="0"/>
              <a:t> </a:t>
            </a:r>
            <a:r>
              <a:rPr spc="-5" dirty="0"/>
              <a:t>TURP</a:t>
            </a:r>
          </a:p>
          <a:p>
            <a:pPr marL="3111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/>
          </a:p>
          <a:p>
            <a:pPr marL="386715" marR="5080" indent="-342900">
              <a:lnSpc>
                <a:spcPts val="2810"/>
              </a:lnSpc>
              <a:spcBef>
                <a:spcPts val="5"/>
              </a:spcBef>
              <a:buFont typeface="Arial"/>
              <a:buChar char="•"/>
              <a:tabLst>
                <a:tab pos="386080" algn="l"/>
                <a:tab pos="386715" algn="l"/>
              </a:tabLst>
            </a:pPr>
            <a:r>
              <a:rPr spc="-10" dirty="0"/>
              <a:t>Recurrence </a:t>
            </a:r>
            <a:r>
              <a:rPr spc="-5" dirty="0"/>
              <a:t>of OAB </a:t>
            </a:r>
            <a:r>
              <a:rPr spc="-15" dirty="0"/>
              <a:t>symptoms </a:t>
            </a:r>
            <a:r>
              <a:rPr spc="-10" dirty="0"/>
              <a:t>after </a:t>
            </a:r>
            <a:r>
              <a:rPr spc="-5" dirty="0"/>
              <a:t>TURP </a:t>
            </a:r>
            <a:r>
              <a:rPr dirty="0"/>
              <a:t>in long </a:t>
            </a:r>
            <a:r>
              <a:rPr spc="-5" dirty="0"/>
              <a:t>term </a:t>
            </a:r>
            <a:r>
              <a:rPr dirty="0"/>
              <a:t>mean  </a:t>
            </a:r>
            <a:r>
              <a:rPr spc="-15" dirty="0"/>
              <a:t>follow </a:t>
            </a:r>
            <a:r>
              <a:rPr spc="-5" dirty="0"/>
              <a:t>up of </a:t>
            </a:r>
            <a:r>
              <a:rPr dirty="0"/>
              <a:t>12.6 </a:t>
            </a:r>
            <a:r>
              <a:rPr spc="-20" dirty="0"/>
              <a:t>years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4623" y="114300"/>
              <a:ext cx="5253228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665"/>
              </a:lnSpc>
            </a:pPr>
            <a:r>
              <a:rPr sz="4000" spc="-10" dirty="0">
                <a:solidFill>
                  <a:srgbClr val="000000"/>
                </a:solidFill>
              </a:rPr>
              <a:t>Anitcholinergic</a:t>
            </a:r>
            <a:r>
              <a:rPr sz="4000" spc="-15" dirty="0">
                <a:solidFill>
                  <a:srgbClr val="000000"/>
                </a:solidFill>
              </a:rPr>
              <a:t> agents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315468" y="1424939"/>
            <a:ext cx="8573523" cy="4919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703" y="152400"/>
              <a:ext cx="7895844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65"/>
              </a:spcBef>
            </a:pPr>
            <a:r>
              <a:rPr sz="4000" spc="-10" dirty="0">
                <a:solidFill>
                  <a:srgbClr val="000000"/>
                </a:solidFill>
              </a:rPr>
              <a:t>Anticholinergic </a:t>
            </a:r>
            <a:r>
              <a:rPr sz="4000" spc="-5" dirty="0">
                <a:solidFill>
                  <a:srgbClr val="000000"/>
                </a:solidFill>
              </a:rPr>
              <a:t>- M1 , M3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receptor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098549"/>
            <a:ext cx="4977765" cy="557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48ED4"/>
                </a:solidFill>
                <a:latin typeface="Calibri"/>
                <a:cs typeface="Calibri"/>
              </a:rPr>
              <a:t>Adverse</a:t>
            </a:r>
            <a:r>
              <a:rPr sz="22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48ED4"/>
                </a:solidFill>
                <a:latin typeface="Calibri"/>
                <a:cs typeface="Calibri"/>
              </a:rPr>
              <a:t>effect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Dry mouth (up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16%),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–"/>
              <a:tabLst>
                <a:tab pos="812800" algn="l"/>
                <a:tab pos="813435" algn="l"/>
              </a:tabLst>
            </a:pPr>
            <a:r>
              <a:rPr sz="2000" spc="-5" dirty="0">
                <a:latin typeface="Calibri"/>
                <a:cs typeface="Calibri"/>
              </a:rPr>
              <a:t>Constipation(up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4%),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–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Micturition </a:t>
            </a:r>
            <a:r>
              <a:rPr sz="2000" spc="-10" dirty="0">
                <a:latin typeface="Calibri"/>
                <a:cs typeface="Calibri"/>
              </a:rPr>
              <a:t>difficulties </a:t>
            </a:r>
            <a:r>
              <a:rPr sz="2000" dirty="0">
                <a:latin typeface="Calibri"/>
                <a:cs typeface="Calibri"/>
              </a:rPr>
              <a:t>(up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2%)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Nasopharyngitis (up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3%),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dizziness </a:t>
            </a:r>
            <a:r>
              <a:rPr sz="2000" dirty="0">
                <a:latin typeface="Calibri"/>
                <a:cs typeface="Calibri"/>
              </a:rPr>
              <a:t>(up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5%).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Disorientiation, hallucination,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convulsion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hyperthermia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48ED4"/>
                </a:solidFill>
                <a:latin typeface="Calibri"/>
                <a:cs typeface="Calibri"/>
              </a:rPr>
              <a:t>Contraindications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Myasthenia </a:t>
            </a:r>
            <a:r>
              <a:rPr sz="2000" spc="-15" dirty="0">
                <a:latin typeface="Calibri"/>
                <a:cs typeface="Calibri"/>
              </a:rPr>
              <a:t>gravis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Glaucoma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Significant </a:t>
            </a:r>
            <a:r>
              <a:rPr sz="2000" dirty="0">
                <a:latin typeface="Calibri"/>
                <a:cs typeface="Calibri"/>
              </a:rPr>
              <a:t>bladder </a:t>
            </a:r>
            <a:r>
              <a:rPr sz="2000" spc="-5" dirty="0">
                <a:latin typeface="Calibri"/>
                <a:cs typeface="Calibri"/>
              </a:rPr>
              <a:t>outflow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Urinary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retention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Severe ulcerative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colitis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Gastrointestinal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Hypethyroidism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CCF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0223" y="114300"/>
              <a:ext cx="7082028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1385">
              <a:lnSpc>
                <a:spcPts val="4665"/>
              </a:lnSpc>
            </a:pPr>
            <a:r>
              <a:rPr sz="4000" spc="-5" dirty="0">
                <a:solidFill>
                  <a:srgbClr val="000000"/>
                </a:solidFill>
              </a:rPr>
              <a:t>Alpha </a:t>
            </a:r>
            <a:r>
              <a:rPr sz="4000" spc="-30" dirty="0">
                <a:solidFill>
                  <a:srgbClr val="000000"/>
                </a:solidFill>
              </a:rPr>
              <a:t>blocker </a:t>
            </a:r>
            <a:r>
              <a:rPr sz="4000" spc="-5" dirty="0">
                <a:solidFill>
                  <a:srgbClr val="000000"/>
                </a:solidFill>
              </a:rPr>
              <a:t>n</a:t>
            </a:r>
            <a:r>
              <a:rPr sz="4000" spc="2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Anticholinergic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607261"/>
            <a:ext cx="805815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52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Reducing voiding </a:t>
            </a:r>
            <a:r>
              <a:rPr sz="3200" spc="-25" dirty="0">
                <a:latin typeface="Calibri"/>
                <a:cs typeface="Calibri"/>
              </a:rPr>
              <a:t>frequency, </a:t>
            </a:r>
            <a:r>
              <a:rPr sz="3200" spc="-5" dirty="0">
                <a:latin typeface="Calibri"/>
                <a:cs typeface="Calibri"/>
              </a:rPr>
              <a:t>nocturia, </a:t>
            </a:r>
            <a:r>
              <a:rPr sz="3200" dirty="0">
                <a:latin typeface="Calibri"/>
                <a:cs typeface="Calibri"/>
              </a:rPr>
              <a:t>or IPSS  </a:t>
            </a:r>
            <a:r>
              <a:rPr sz="3200" spc="-10" dirty="0">
                <a:latin typeface="Calibri"/>
                <a:cs typeface="Calibri"/>
              </a:rPr>
              <a:t>compared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α-blockers </a:t>
            </a:r>
            <a:r>
              <a:rPr sz="3200" spc="-5" dirty="0">
                <a:latin typeface="Calibri"/>
                <a:cs typeface="Calibri"/>
              </a:rPr>
              <a:t>or placebo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alone.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Reduce urgency </a:t>
            </a:r>
            <a:r>
              <a:rPr sz="3200" dirty="0">
                <a:latin typeface="Calibri"/>
                <a:cs typeface="Calibri"/>
              </a:rPr>
              <a:t>urinary </a:t>
            </a:r>
            <a:r>
              <a:rPr sz="3200" spc="-5" dirty="0">
                <a:latin typeface="Calibri"/>
                <a:cs typeface="Calibri"/>
              </a:rPr>
              <a:t>incontinence </a:t>
            </a:r>
            <a:r>
              <a:rPr sz="3200" dirty="0">
                <a:latin typeface="Calibri"/>
                <a:cs typeface="Calibri"/>
              </a:rPr>
              <a:t>episodes  as </a:t>
            </a:r>
            <a:r>
              <a:rPr sz="3200" spc="-5" dirty="0">
                <a:latin typeface="Calibri"/>
                <a:cs typeface="Calibri"/>
              </a:rPr>
              <a:t>well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urgency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significantly increased  </a:t>
            </a:r>
            <a:r>
              <a:rPr sz="3200" spc="5" dirty="0">
                <a:latin typeface="Calibri"/>
                <a:cs typeface="Calibri"/>
              </a:rPr>
              <a:t>QoL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76200"/>
            <a:ext cx="8324215" cy="1152525"/>
            <a:chOff x="409955" y="762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658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7508" y="76200"/>
              <a:ext cx="6347460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563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5638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65"/>
              </a:lnSpc>
            </a:pPr>
            <a:r>
              <a:rPr sz="4000" spc="-10" dirty="0">
                <a:solidFill>
                  <a:srgbClr val="000000"/>
                </a:solidFill>
              </a:rPr>
              <a:t>Plant </a:t>
            </a:r>
            <a:r>
              <a:rPr sz="4000" spc="-15" dirty="0">
                <a:solidFill>
                  <a:srgbClr val="000000"/>
                </a:solidFill>
              </a:rPr>
              <a:t>Extract-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Phytotherapy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164081"/>
            <a:ext cx="7980680" cy="5131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497205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Have anti-inflammatory, </a:t>
            </a:r>
            <a:r>
              <a:rPr sz="2500" spc="-10" dirty="0">
                <a:latin typeface="Calibri"/>
                <a:cs typeface="Calibri"/>
              </a:rPr>
              <a:t>antiandrogenic,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oestrogenic  </a:t>
            </a:r>
            <a:r>
              <a:rPr sz="2500" spc="-20" dirty="0">
                <a:latin typeface="Calibri"/>
                <a:cs typeface="Calibri"/>
              </a:rPr>
              <a:t>effects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Decrease </a:t>
            </a:r>
            <a:r>
              <a:rPr sz="2500" spc="-15" dirty="0">
                <a:latin typeface="Calibri"/>
                <a:cs typeface="Calibri"/>
              </a:rPr>
              <a:t>sexual </a:t>
            </a:r>
            <a:r>
              <a:rPr sz="2500" spc="-5" dirty="0">
                <a:latin typeface="Calibri"/>
                <a:cs typeface="Calibri"/>
              </a:rPr>
              <a:t>hormone </a:t>
            </a:r>
            <a:r>
              <a:rPr sz="2500" spc="-10" dirty="0">
                <a:latin typeface="Calibri"/>
                <a:cs typeface="Calibri"/>
              </a:rPr>
              <a:t>binding </a:t>
            </a:r>
            <a:r>
              <a:rPr sz="2500" spc="-5" dirty="0">
                <a:latin typeface="Calibri"/>
                <a:cs typeface="Calibri"/>
              </a:rPr>
              <a:t>globulin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(SHBG)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355600" marR="168275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Inhibit </a:t>
            </a:r>
            <a:r>
              <a:rPr sz="2500" spc="-15" dirty="0">
                <a:latin typeface="Calibri"/>
                <a:cs typeface="Calibri"/>
              </a:rPr>
              <a:t>aromatase, lipoxygenase, growth-factor </a:t>
            </a:r>
            <a:r>
              <a:rPr sz="2500" spc="-10" dirty="0">
                <a:latin typeface="Calibri"/>
                <a:cs typeface="Calibri"/>
              </a:rPr>
              <a:t>stimulated  </a:t>
            </a:r>
            <a:r>
              <a:rPr sz="2500" spc="-15" dirty="0">
                <a:latin typeface="Calibri"/>
                <a:cs typeface="Calibri"/>
              </a:rPr>
              <a:t>proliferation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prostatic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cells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95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Α-adrenoceptors, 5α-reductase, </a:t>
            </a:r>
            <a:r>
              <a:rPr sz="2500" spc="-5" dirty="0">
                <a:latin typeface="Calibri"/>
                <a:cs typeface="Calibri"/>
              </a:rPr>
              <a:t>muscarinic </a:t>
            </a:r>
            <a:r>
              <a:rPr sz="2500" spc="-10" dirty="0">
                <a:latin typeface="Calibri"/>
                <a:cs typeface="Calibri"/>
              </a:rPr>
              <a:t>cholinoceptors,  </a:t>
            </a:r>
            <a:r>
              <a:rPr sz="2500" spc="-15" dirty="0">
                <a:latin typeface="Calibri"/>
                <a:cs typeface="Calibri"/>
              </a:rPr>
              <a:t>dihydropyridine receptors,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vanilloid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receptors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Improve </a:t>
            </a:r>
            <a:r>
              <a:rPr sz="2500" spc="-10" dirty="0">
                <a:latin typeface="Calibri"/>
                <a:cs typeface="Calibri"/>
              </a:rPr>
              <a:t>detrusor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function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Neutralize </a:t>
            </a:r>
            <a:r>
              <a:rPr sz="2500" spc="-15" dirty="0">
                <a:latin typeface="Calibri"/>
                <a:cs typeface="Calibri"/>
              </a:rPr>
              <a:t>free </a:t>
            </a:r>
            <a:r>
              <a:rPr sz="2500" spc="-10" dirty="0">
                <a:latin typeface="Calibri"/>
                <a:cs typeface="Calibri"/>
              </a:rPr>
              <a:t>radicals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5916" y="114300"/>
              <a:ext cx="4390644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65"/>
              </a:lnSpc>
            </a:pPr>
            <a:r>
              <a:rPr sz="4000" spc="-5" dirty="0">
                <a:solidFill>
                  <a:srgbClr val="000000"/>
                </a:solidFill>
              </a:rPr>
              <a:t>Goal of</a:t>
            </a:r>
            <a:r>
              <a:rPr sz="4000" spc="-10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treatment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09941"/>
            <a:ext cx="703453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Relieving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LUTS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5" dirty="0">
                <a:latin typeface="Calibri"/>
                <a:cs typeface="Calibri"/>
              </a:rPr>
              <a:t>Decreasing </a:t>
            </a:r>
            <a:r>
              <a:rPr sz="3200" dirty="0">
                <a:latin typeface="Calibri"/>
                <a:cs typeface="Calibri"/>
              </a:rPr>
              <a:t>BOO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10" dirty="0">
                <a:latin typeface="Calibri"/>
                <a:cs typeface="Calibri"/>
              </a:rPr>
              <a:t>Improving </a:t>
            </a:r>
            <a:r>
              <a:rPr sz="3200" spc="-5" dirty="0">
                <a:latin typeface="Calibri"/>
                <a:cs typeface="Calibri"/>
              </a:rPr>
              <a:t>bladder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emptying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10" dirty="0">
                <a:latin typeface="Calibri"/>
                <a:cs typeface="Calibri"/>
              </a:rPr>
              <a:t>Ameliorating </a:t>
            </a:r>
            <a:r>
              <a:rPr sz="3200" spc="-15" dirty="0">
                <a:latin typeface="Calibri"/>
                <a:cs typeface="Calibri"/>
              </a:rPr>
              <a:t>overactive </a:t>
            </a:r>
            <a:r>
              <a:rPr sz="3200" spc="-5" dirty="0">
                <a:latin typeface="Calibri"/>
                <a:cs typeface="Calibri"/>
              </a:rPr>
              <a:t>bladder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activity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20" dirty="0">
                <a:latin typeface="Calibri"/>
                <a:cs typeface="Calibri"/>
              </a:rPr>
              <a:t>Reversing </a:t>
            </a:r>
            <a:r>
              <a:rPr sz="3200" spc="-5" dirty="0">
                <a:latin typeface="Calibri"/>
                <a:cs typeface="Calibri"/>
              </a:rPr>
              <a:t>renal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15" dirty="0">
                <a:latin typeface="Calibri"/>
                <a:cs typeface="Calibri"/>
              </a:rPr>
              <a:t>Preventing </a:t>
            </a:r>
            <a:r>
              <a:rPr sz="3200" spc="-5" dirty="0">
                <a:latin typeface="Calibri"/>
                <a:cs typeface="Calibri"/>
              </a:rPr>
              <a:t>disease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progression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9259" y="152400"/>
              <a:ext cx="5742432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4000" spc="-15" dirty="0">
                <a:solidFill>
                  <a:srgbClr val="000000"/>
                </a:solidFill>
              </a:rPr>
              <a:t>Phytotherapeutic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agents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22376" y="1905000"/>
            <a:ext cx="7774937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144779"/>
            <a:ext cx="8391525" cy="1259205"/>
            <a:chOff x="374904" y="144779"/>
            <a:chExt cx="8391525" cy="1259205"/>
          </a:xfrm>
        </p:grpSpPr>
        <p:sp>
          <p:nvSpPr>
            <p:cNvPr id="3" name="object 3"/>
            <p:cNvSpPr/>
            <p:nvPr/>
          </p:nvSpPr>
          <p:spPr>
            <a:xfrm>
              <a:off x="409956" y="246888"/>
              <a:ext cx="8324088" cy="886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904" y="144779"/>
              <a:ext cx="8391143" cy="1258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320"/>
              <a:ext cx="8229600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924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95"/>
              </a:spcBef>
            </a:pPr>
            <a:r>
              <a:rPr sz="4400" dirty="0">
                <a:solidFill>
                  <a:srgbClr val="000000"/>
                </a:solidFill>
              </a:rPr>
              <a:t>Conclusion </a:t>
            </a:r>
            <a:r>
              <a:rPr sz="4400" spc="-20" dirty="0">
                <a:solidFill>
                  <a:srgbClr val="000000"/>
                </a:solidFill>
              </a:rPr>
              <a:t>from </a:t>
            </a:r>
            <a:r>
              <a:rPr sz="4400" spc="-30" dirty="0">
                <a:solidFill>
                  <a:srgbClr val="000000"/>
                </a:solidFill>
              </a:rPr>
              <a:t>systemic</a:t>
            </a:r>
            <a:r>
              <a:rPr sz="4400" spc="-20" dirty="0">
                <a:solidFill>
                  <a:srgbClr val="000000"/>
                </a:solidFill>
              </a:rPr>
              <a:t> reviews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535940" y="1545081"/>
            <a:ext cx="7990205" cy="397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plant extract </a:t>
            </a:r>
            <a:r>
              <a:rPr sz="2500" spc="-15" dirty="0">
                <a:latin typeface="Calibri"/>
                <a:cs typeface="Calibri"/>
              </a:rPr>
              <a:t>beta-sitosterol improved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symptoms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355600" marR="560070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Cernilton, which is </a:t>
            </a:r>
            <a:r>
              <a:rPr sz="2500" spc="-15" dirty="0">
                <a:latin typeface="Calibri"/>
                <a:cs typeface="Calibri"/>
              </a:rPr>
              <a:t>prepared from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rye grass </a:t>
            </a:r>
            <a:r>
              <a:rPr sz="2500" spc="-10" dirty="0">
                <a:latin typeface="Calibri"/>
                <a:cs typeface="Calibri"/>
              </a:rPr>
              <a:t>pollen,  </a:t>
            </a:r>
            <a:r>
              <a:rPr sz="2500" spc="-5" dirty="0">
                <a:latin typeface="Calibri"/>
                <a:cs typeface="Calibri"/>
              </a:rPr>
              <a:t>Secale cereale, </a:t>
            </a:r>
            <a:r>
              <a:rPr sz="2500" spc="-10" dirty="0">
                <a:latin typeface="Calibri"/>
                <a:cs typeface="Calibri"/>
              </a:rPr>
              <a:t>has been </a:t>
            </a:r>
            <a:r>
              <a:rPr sz="2500" spc="-15" dirty="0">
                <a:latin typeface="Calibri"/>
                <a:cs typeface="Calibri"/>
              </a:rPr>
              <a:t>evaluated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20" dirty="0">
                <a:latin typeface="Calibri"/>
                <a:cs typeface="Calibri"/>
              </a:rPr>
              <a:t>four </a:t>
            </a:r>
            <a:r>
              <a:rPr sz="2500" spc="-5" dirty="0">
                <a:latin typeface="Calibri"/>
                <a:cs typeface="Calibri"/>
              </a:rPr>
              <a:t>clinical</a:t>
            </a:r>
            <a:r>
              <a:rPr sz="2500" spc="1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trials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ts val="2375"/>
              </a:lnSpc>
              <a:spcBef>
                <a:spcPts val="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15" dirty="0">
                <a:latin typeface="Calibri"/>
                <a:cs typeface="Calibri"/>
              </a:rPr>
              <a:t>improved symptoms, </a:t>
            </a:r>
            <a:r>
              <a:rPr sz="2200" spc="-10" dirty="0">
                <a:latin typeface="Calibri"/>
                <a:cs typeface="Calibri"/>
              </a:rPr>
              <a:t>but </a:t>
            </a:r>
            <a:r>
              <a:rPr sz="2200" spc="-5" dirty="0">
                <a:latin typeface="Calibri"/>
                <a:cs typeface="Calibri"/>
              </a:rPr>
              <a:t>did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20" dirty="0">
                <a:latin typeface="Calibri"/>
                <a:cs typeface="Calibri"/>
              </a:rPr>
              <a:t>affect </a:t>
            </a:r>
            <a:r>
              <a:rPr sz="2200" spc="-5" dirty="0">
                <a:latin typeface="Calibri"/>
                <a:cs typeface="Calibri"/>
              </a:rPr>
              <a:t>urinary </a:t>
            </a:r>
            <a:r>
              <a:rPr sz="2200" spc="-10" dirty="0">
                <a:latin typeface="Calibri"/>
                <a:cs typeface="Calibri"/>
              </a:rPr>
              <a:t>flow </a:t>
            </a:r>
            <a:r>
              <a:rPr sz="2200" spc="-25" dirty="0">
                <a:latin typeface="Calibri"/>
                <a:cs typeface="Calibri"/>
              </a:rPr>
              <a:t>rates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residual urine or </a:t>
            </a:r>
            <a:r>
              <a:rPr sz="2200" spc="-25" dirty="0">
                <a:latin typeface="Calibri"/>
                <a:cs typeface="Calibri"/>
              </a:rPr>
              <a:t>prostate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volume.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355600" marR="542290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Pygeum </a:t>
            </a:r>
            <a:r>
              <a:rPr sz="2500" spc="-10" dirty="0">
                <a:latin typeface="Calibri"/>
                <a:cs typeface="Calibri"/>
              </a:rPr>
              <a:t>africanum </a:t>
            </a:r>
            <a:r>
              <a:rPr sz="2500" spc="-5" dirty="0">
                <a:latin typeface="Calibri"/>
                <a:cs typeface="Calibri"/>
              </a:rPr>
              <a:t>is an </a:t>
            </a:r>
            <a:r>
              <a:rPr sz="2500" spc="-15" dirty="0">
                <a:latin typeface="Calibri"/>
                <a:cs typeface="Calibri"/>
              </a:rPr>
              <a:t>extract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bark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5" dirty="0">
                <a:latin typeface="Calibri"/>
                <a:cs typeface="Calibri"/>
              </a:rPr>
              <a:t>an </a:t>
            </a:r>
            <a:r>
              <a:rPr sz="2500" spc="-10" dirty="0">
                <a:latin typeface="Calibri"/>
                <a:cs typeface="Calibri"/>
              </a:rPr>
              <a:t>African  plum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tree.</a:t>
            </a:r>
            <a:endParaRPr sz="2500">
              <a:latin typeface="Calibri"/>
              <a:cs typeface="Calibri"/>
            </a:endParaRPr>
          </a:p>
          <a:p>
            <a:pPr marL="756285" marR="5080" lvl="1" indent="-287020">
              <a:lnSpc>
                <a:spcPct val="801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In a </a:t>
            </a:r>
            <a:r>
              <a:rPr sz="2200" spc="-10" dirty="0">
                <a:latin typeface="Calibri"/>
                <a:cs typeface="Calibri"/>
              </a:rPr>
              <a:t>meta-analysis </a:t>
            </a:r>
            <a:r>
              <a:rPr sz="2200" spc="-5" dirty="0">
                <a:latin typeface="Calibri"/>
                <a:cs typeface="Calibri"/>
              </a:rPr>
              <a:t>of 18 </a:t>
            </a:r>
            <a:r>
              <a:rPr sz="2200" spc="-15" dirty="0">
                <a:latin typeface="Calibri"/>
                <a:cs typeface="Calibri"/>
              </a:rPr>
              <a:t>randomized controlled </a:t>
            </a:r>
            <a:r>
              <a:rPr sz="2200" spc="-5" dirty="0">
                <a:latin typeface="Calibri"/>
                <a:cs typeface="Calibri"/>
              </a:rPr>
              <a:t>trials, </a:t>
            </a:r>
            <a:r>
              <a:rPr sz="2200" spc="-10" dirty="0">
                <a:latin typeface="Calibri"/>
                <a:cs typeface="Calibri"/>
              </a:rPr>
              <a:t>active  </a:t>
            </a:r>
            <a:r>
              <a:rPr sz="2200" spc="-15" dirty="0">
                <a:latin typeface="Calibri"/>
                <a:cs typeface="Calibri"/>
              </a:rPr>
              <a:t>treatment improved symptoms two </a:t>
            </a:r>
            <a:r>
              <a:rPr sz="2200" spc="-5" dirty="0">
                <a:latin typeface="Calibri"/>
                <a:cs typeface="Calibri"/>
              </a:rPr>
              <a:t>times </a:t>
            </a:r>
            <a:r>
              <a:rPr sz="2200" spc="-10" dirty="0">
                <a:latin typeface="Calibri"/>
                <a:cs typeface="Calibri"/>
              </a:rPr>
              <a:t>more frequently </a:t>
            </a:r>
            <a:r>
              <a:rPr sz="2200" spc="-5" dirty="0">
                <a:latin typeface="Calibri"/>
                <a:cs typeface="Calibri"/>
              </a:rPr>
              <a:t>than  </a:t>
            </a:r>
            <a:r>
              <a:rPr sz="2200" spc="-10" dirty="0">
                <a:latin typeface="Calibri"/>
                <a:cs typeface="Calibri"/>
              </a:rPr>
              <a:t>placebo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increased peak </a:t>
            </a:r>
            <a:r>
              <a:rPr sz="2200" spc="-5" dirty="0">
                <a:latin typeface="Calibri"/>
                <a:cs typeface="Calibri"/>
              </a:rPr>
              <a:t>urinary </a:t>
            </a:r>
            <a:r>
              <a:rPr sz="2200" spc="-10" dirty="0">
                <a:latin typeface="Calibri"/>
                <a:cs typeface="Calibri"/>
              </a:rPr>
              <a:t>flow </a:t>
            </a:r>
            <a:r>
              <a:rPr sz="2200" spc="-25" dirty="0">
                <a:latin typeface="Calibri"/>
                <a:cs typeface="Calibri"/>
              </a:rPr>
              <a:t>rates </a:t>
            </a:r>
            <a:r>
              <a:rPr sz="2200" spc="-5" dirty="0">
                <a:latin typeface="Calibri"/>
                <a:cs typeface="Calibri"/>
              </a:rPr>
              <a:t>23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percent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7722"/>
            <a:ext cx="6096000" cy="6780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8387" y="114300"/>
              <a:ext cx="7505700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9295">
              <a:lnSpc>
                <a:spcPts val="4665"/>
              </a:lnSpc>
              <a:tabLst>
                <a:tab pos="4114165" algn="l"/>
              </a:tabLst>
            </a:pPr>
            <a:r>
              <a:rPr sz="4000" spc="-10" dirty="0">
                <a:solidFill>
                  <a:srgbClr val="000000"/>
                </a:solidFill>
              </a:rPr>
              <a:t>Desmopression	(v1, </a:t>
            </a:r>
            <a:r>
              <a:rPr sz="4000" spc="-5" dirty="0">
                <a:solidFill>
                  <a:srgbClr val="000000"/>
                </a:solidFill>
              </a:rPr>
              <a:t>v2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receptor)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182370"/>
            <a:ext cx="8077834" cy="51473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844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Desmopressin </a:t>
            </a:r>
            <a:r>
              <a:rPr sz="3000" spc="-10" dirty="0">
                <a:latin typeface="Calibri"/>
                <a:cs typeface="Calibri"/>
              </a:rPr>
              <a:t>significantly reduced </a:t>
            </a:r>
            <a:r>
              <a:rPr sz="3000" spc="-5" dirty="0">
                <a:latin typeface="Calibri"/>
                <a:cs typeface="Calibri"/>
              </a:rPr>
              <a:t>nocturnal  </a:t>
            </a:r>
            <a:r>
              <a:rPr sz="3000" spc="-10" dirty="0">
                <a:latin typeface="Calibri"/>
                <a:cs typeface="Calibri"/>
              </a:rPr>
              <a:t>diuresis </a:t>
            </a:r>
            <a:r>
              <a:rPr sz="3000" spc="-5" dirty="0">
                <a:latin typeface="Calibri"/>
                <a:cs typeface="Calibri"/>
              </a:rPr>
              <a:t>by </a:t>
            </a:r>
            <a:r>
              <a:rPr sz="3000" spc="-15" dirty="0">
                <a:latin typeface="Calibri"/>
                <a:cs typeface="Calibri"/>
              </a:rPr>
              <a:t>approximately </a:t>
            </a:r>
            <a:r>
              <a:rPr sz="3000" spc="-10" dirty="0">
                <a:latin typeface="Calibri"/>
                <a:cs typeface="Calibri"/>
              </a:rPr>
              <a:t>0.6-0.8 </a:t>
            </a:r>
            <a:r>
              <a:rPr sz="3000" dirty="0">
                <a:latin typeface="Calibri"/>
                <a:cs typeface="Calibri"/>
              </a:rPr>
              <a:t>ml/min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(-40%)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355600" marR="766445" indent="-342900">
              <a:lnSpc>
                <a:spcPts val="3240"/>
              </a:lnSpc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3000" spc="-10" dirty="0">
                <a:latin typeface="Calibri"/>
                <a:cs typeface="Calibri"/>
              </a:rPr>
              <a:t>Decreased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number of nocturnal </a:t>
            </a:r>
            <a:r>
              <a:rPr sz="3000" spc="-10" dirty="0">
                <a:latin typeface="Calibri"/>
                <a:cs typeface="Calibri"/>
              </a:rPr>
              <a:t>voids by  </a:t>
            </a:r>
            <a:r>
              <a:rPr sz="3000" spc="-15" dirty="0">
                <a:latin typeface="Calibri"/>
                <a:cs typeface="Calibri"/>
              </a:rPr>
              <a:t>approximately </a:t>
            </a:r>
            <a:r>
              <a:rPr sz="3000" spc="-5" dirty="0">
                <a:latin typeface="Calibri"/>
                <a:cs typeface="Calibri"/>
              </a:rPr>
              <a:t>0.8-1.3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(-40%)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Extended </a:t>
            </a:r>
            <a:r>
              <a:rPr sz="3000" dirty="0">
                <a:latin typeface="Calibri"/>
                <a:cs typeface="Calibri"/>
              </a:rPr>
              <a:t>the time </a:t>
            </a:r>
            <a:r>
              <a:rPr sz="3000" spc="-10" dirty="0">
                <a:latin typeface="Calibri"/>
                <a:cs typeface="Calibri"/>
              </a:rPr>
              <a:t>until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first </a:t>
            </a:r>
            <a:r>
              <a:rPr sz="3000" spc="-5" dirty="0">
                <a:latin typeface="Calibri"/>
                <a:cs typeface="Calibri"/>
              </a:rPr>
              <a:t>nocturnal </a:t>
            </a:r>
            <a:r>
              <a:rPr sz="3000" spc="-10" dirty="0">
                <a:latin typeface="Calibri"/>
                <a:cs typeface="Calibri"/>
              </a:rPr>
              <a:t>void by  </a:t>
            </a:r>
            <a:r>
              <a:rPr sz="3000" spc="-15" dirty="0">
                <a:latin typeface="Calibri"/>
                <a:cs typeface="Calibri"/>
              </a:rPr>
              <a:t>approximately </a:t>
            </a:r>
            <a:r>
              <a:rPr sz="3000" dirty="0">
                <a:latin typeface="Calibri"/>
                <a:cs typeface="Calibri"/>
              </a:rPr>
              <a:t>1.6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hours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355600" marR="387985" indent="-342900">
              <a:lnSpc>
                <a:spcPts val="324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Reduced night-time urine volume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15" dirty="0">
                <a:latin typeface="Calibri"/>
                <a:cs typeface="Calibri"/>
              </a:rPr>
              <a:t>well </a:t>
            </a:r>
            <a:r>
              <a:rPr sz="3000" dirty="0">
                <a:latin typeface="Calibri"/>
                <a:cs typeface="Calibri"/>
              </a:rPr>
              <a:t>as the  </a:t>
            </a:r>
            <a:r>
              <a:rPr sz="3000" spc="-15" dirty="0">
                <a:latin typeface="Calibri"/>
                <a:cs typeface="Calibri"/>
              </a:rPr>
              <a:t>percentage </a:t>
            </a:r>
            <a:r>
              <a:rPr sz="3000" spc="-5" dirty="0">
                <a:latin typeface="Calibri"/>
                <a:cs typeface="Calibri"/>
              </a:rPr>
              <a:t>of urine </a:t>
            </a:r>
            <a:r>
              <a:rPr sz="3000" spc="-10" dirty="0">
                <a:latin typeface="Calibri"/>
                <a:cs typeface="Calibri"/>
              </a:rPr>
              <a:t>volume </a:t>
            </a:r>
            <a:r>
              <a:rPr sz="3000" spc="-25" dirty="0">
                <a:latin typeface="Calibri"/>
                <a:cs typeface="Calibri"/>
              </a:rPr>
              <a:t>excreted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spc="-10" dirty="0">
                <a:latin typeface="Calibri"/>
                <a:cs typeface="Calibri"/>
              </a:rPr>
              <a:t> night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54146"/>
            <a:ext cx="7176770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82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headache, nausea, diarrhoea, abdominal </a:t>
            </a:r>
            <a:r>
              <a:rPr sz="2800" spc="-10" dirty="0">
                <a:latin typeface="Calibri"/>
                <a:cs typeface="Calibri"/>
              </a:rPr>
              <a:t>pain,  </a:t>
            </a:r>
            <a:r>
              <a:rPr sz="2800" spc="-5" dirty="0">
                <a:latin typeface="Calibri"/>
                <a:cs typeface="Calibri"/>
              </a:rPr>
              <a:t>dizziness, dry mouth, and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hyponatraemia.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Peripheral </a:t>
            </a:r>
            <a:r>
              <a:rPr sz="2800" spc="-10" dirty="0">
                <a:latin typeface="Calibri"/>
                <a:cs typeface="Calibri"/>
              </a:rPr>
              <a:t>oedema (2%)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hypertension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(5%)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600200"/>
            <a:ext cx="7963602" cy="151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62327" y="114300"/>
              <a:ext cx="5417820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65"/>
              </a:lnSpc>
            </a:pPr>
            <a:r>
              <a:rPr sz="4000" spc="-20" dirty="0">
                <a:solidFill>
                  <a:srgbClr val="000000"/>
                </a:solidFill>
              </a:rPr>
              <a:t>Practical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Consideration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022349"/>
            <a:ext cx="7926070" cy="5323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Desmopressin should be </a:t>
            </a:r>
            <a:r>
              <a:rPr sz="2200" spc="-25" dirty="0">
                <a:latin typeface="Calibri"/>
                <a:cs typeface="Calibri"/>
              </a:rPr>
              <a:t>taken </a:t>
            </a:r>
            <a:r>
              <a:rPr sz="2200" spc="-5" dirty="0">
                <a:latin typeface="Calibri"/>
                <a:cs typeface="Calibri"/>
              </a:rPr>
              <a:t>once </a:t>
            </a:r>
            <a:r>
              <a:rPr sz="2200" spc="-10" dirty="0">
                <a:latin typeface="Calibri"/>
                <a:cs typeface="Calibri"/>
              </a:rPr>
              <a:t>daily </a:t>
            </a:r>
            <a:r>
              <a:rPr sz="2200" spc="-25" dirty="0">
                <a:latin typeface="Calibri"/>
                <a:cs typeface="Calibri"/>
              </a:rPr>
              <a:t>before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sleeping.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desmopressin </a:t>
            </a:r>
            <a:r>
              <a:rPr sz="2200" spc="-15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spc="-10" dirty="0">
                <a:latin typeface="Calibri"/>
                <a:cs typeface="Calibri"/>
              </a:rPr>
              <a:t>initiated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 low dose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(0.1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mg/day)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maximal </a:t>
            </a:r>
            <a:r>
              <a:rPr sz="2200" spc="-5" dirty="0">
                <a:latin typeface="Calibri"/>
                <a:cs typeface="Calibri"/>
              </a:rPr>
              <a:t>daily dose </a:t>
            </a:r>
            <a:r>
              <a:rPr sz="2200" spc="-10" dirty="0">
                <a:latin typeface="Calibri"/>
                <a:cs typeface="Calibri"/>
              </a:rPr>
              <a:t>recommended </a:t>
            </a:r>
            <a:r>
              <a:rPr sz="2200" spc="-5" dirty="0">
                <a:latin typeface="Calibri"/>
                <a:cs typeface="Calibri"/>
              </a:rPr>
              <a:t>is 0.4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mg/day.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Patients </a:t>
            </a:r>
            <a:r>
              <a:rPr sz="2200" spc="-5" dirty="0">
                <a:latin typeface="Calibri"/>
                <a:cs typeface="Calibri"/>
              </a:rPr>
              <a:t>should </a:t>
            </a:r>
            <a:r>
              <a:rPr sz="2200" spc="-15" dirty="0">
                <a:latin typeface="Calibri"/>
                <a:cs typeface="Calibri"/>
              </a:rPr>
              <a:t>avoid </a:t>
            </a:r>
            <a:r>
              <a:rPr sz="2200" spc="-5" dirty="0">
                <a:latin typeface="Calibri"/>
                <a:cs typeface="Calibri"/>
              </a:rPr>
              <a:t>drinking fluids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least 1 hour </a:t>
            </a:r>
            <a:r>
              <a:rPr sz="2200" spc="-20" dirty="0">
                <a:latin typeface="Calibri"/>
                <a:cs typeface="Calibri"/>
              </a:rPr>
              <a:t>before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using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desmopressin </a:t>
            </a:r>
            <a:r>
              <a:rPr sz="2200" spc="-10" dirty="0">
                <a:latin typeface="Calibri"/>
                <a:cs typeface="Calibri"/>
              </a:rPr>
              <a:t>until </a:t>
            </a:r>
            <a:r>
              <a:rPr sz="2200" spc="-5" dirty="0">
                <a:latin typeface="Calibri"/>
                <a:cs typeface="Calibri"/>
              </a:rPr>
              <a:t>8 </a:t>
            </a:r>
            <a:r>
              <a:rPr sz="2200" spc="-15" dirty="0">
                <a:latin typeface="Calibri"/>
                <a:cs typeface="Calibri"/>
              </a:rPr>
              <a:t>hours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thereafter.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Calibri"/>
              <a:cs typeface="Calibri"/>
            </a:endParaRPr>
          </a:p>
          <a:p>
            <a:pPr marL="355600" marR="65405" indent="-342900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In men </a:t>
            </a:r>
            <a:r>
              <a:rPr sz="2200" spc="-10" dirty="0">
                <a:latin typeface="Calibri"/>
                <a:cs typeface="Calibri"/>
              </a:rPr>
              <a:t>aged </a:t>
            </a:r>
            <a:r>
              <a:rPr sz="2200" spc="-5" dirty="0">
                <a:latin typeface="Calibri"/>
                <a:cs typeface="Calibri"/>
              </a:rPr>
              <a:t>65 </a:t>
            </a: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40" dirty="0">
                <a:latin typeface="Calibri"/>
                <a:cs typeface="Calibri"/>
              </a:rPr>
              <a:t>older, </a:t>
            </a:r>
            <a:r>
              <a:rPr sz="2200" spc="-10" dirty="0">
                <a:latin typeface="Calibri"/>
                <a:cs typeface="Calibri"/>
              </a:rPr>
              <a:t>desmopressin </a:t>
            </a:r>
            <a:r>
              <a:rPr sz="2200" spc="-5" dirty="0">
                <a:latin typeface="Calibri"/>
                <a:cs typeface="Calibri"/>
              </a:rPr>
              <a:t>should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be used if  the serum sodium </a:t>
            </a:r>
            <a:r>
              <a:rPr sz="2200" spc="-15" dirty="0">
                <a:latin typeface="Calibri"/>
                <a:cs typeface="Calibri"/>
              </a:rPr>
              <a:t>concentration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below </a:t>
            </a:r>
            <a:r>
              <a:rPr sz="2200" spc="-5" dirty="0">
                <a:latin typeface="Calibri"/>
                <a:cs typeface="Calibri"/>
              </a:rPr>
              <a:t>the normal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In all other men </a:t>
            </a:r>
            <a:r>
              <a:rPr sz="2200" spc="-10" dirty="0">
                <a:latin typeface="Calibri"/>
                <a:cs typeface="Calibri"/>
              </a:rPr>
              <a:t>aged </a:t>
            </a:r>
            <a:r>
              <a:rPr sz="2200" spc="-5" dirty="0">
                <a:latin typeface="Calibri"/>
                <a:cs typeface="Calibri"/>
              </a:rPr>
              <a:t>65 </a:t>
            </a: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35" dirty="0">
                <a:latin typeface="Calibri"/>
                <a:cs typeface="Calibri"/>
              </a:rPr>
              <a:t>older, </a:t>
            </a:r>
            <a:r>
              <a:rPr sz="2200" spc="-5" dirty="0">
                <a:latin typeface="Calibri"/>
                <a:cs typeface="Calibri"/>
              </a:rPr>
              <a:t>serum sodium  </a:t>
            </a:r>
            <a:r>
              <a:rPr sz="2200" spc="-15" dirty="0">
                <a:latin typeface="Calibri"/>
                <a:cs typeface="Calibri"/>
              </a:rPr>
              <a:t>concentration </a:t>
            </a:r>
            <a:r>
              <a:rPr sz="2200" spc="-5" dirty="0">
                <a:latin typeface="Calibri"/>
                <a:cs typeface="Calibri"/>
              </a:rPr>
              <a:t>should be measured </a:t>
            </a:r>
            <a:r>
              <a:rPr sz="2200" spc="-15" dirty="0">
                <a:latin typeface="Calibri"/>
                <a:cs typeface="Calibri"/>
              </a:rPr>
              <a:t>at day </a:t>
            </a:r>
            <a:r>
              <a:rPr sz="2200" spc="-5" dirty="0">
                <a:latin typeface="Calibri"/>
                <a:cs typeface="Calibri"/>
              </a:rPr>
              <a:t>3 and 7 as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1  </a:t>
            </a:r>
            <a:r>
              <a:rPr sz="2200" spc="-10" dirty="0">
                <a:latin typeface="Calibri"/>
                <a:cs typeface="Calibri"/>
              </a:rPr>
              <a:t>month </a:t>
            </a:r>
            <a:r>
              <a:rPr sz="2200" spc="-5" dirty="0">
                <a:latin typeface="Calibri"/>
                <a:cs typeface="Calibri"/>
              </a:rPr>
              <a:t>and, if serum sodium </a:t>
            </a:r>
            <a:r>
              <a:rPr sz="2200" spc="-15" dirty="0">
                <a:latin typeface="Calibri"/>
                <a:cs typeface="Calibri"/>
              </a:rPr>
              <a:t>concentration </a:t>
            </a:r>
            <a:r>
              <a:rPr sz="2200" spc="-5" dirty="0">
                <a:latin typeface="Calibri"/>
                <a:cs typeface="Calibri"/>
              </a:rPr>
              <a:t>has remained normal,  every </a:t>
            </a:r>
            <a:r>
              <a:rPr sz="2200" spc="-10" dirty="0">
                <a:latin typeface="Calibri"/>
                <a:cs typeface="Calibri"/>
              </a:rPr>
              <a:t>3-6 months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subsequently.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0024" y="370268"/>
            <a:ext cx="2708275" cy="928369"/>
            <a:chOff x="2990024" y="370268"/>
            <a:chExt cx="2708275" cy="928369"/>
          </a:xfrm>
        </p:grpSpPr>
        <p:sp>
          <p:nvSpPr>
            <p:cNvPr id="3" name="object 3"/>
            <p:cNvSpPr/>
            <p:nvPr/>
          </p:nvSpPr>
          <p:spPr>
            <a:xfrm>
              <a:off x="3003041" y="383286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259207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8"/>
                  </a:lnTo>
                  <a:lnTo>
                    <a:pt x="7088" y="847129"/>
                  </a:lnTo>
                  <a:lnTo>
                    <a:pt x="26415" y="875791"/>
                  </a:lnTo>
                  <a:lnTo>
                    <a:pt x="55078" y="895119"/>
                  </a:lnTo>
                  <a:lnTo>
                    <a:pt x="90169" y="902208"/>
                  </a:lnTo>
                  <a:lnTo>
                    <a:pt x="2592070" y="902208"/>
                  </a:lnTo>
                  <a:lnTo>
                    <a:pt x="2627161" y="895119"/>
                  </a:lnTo>
                  <a:lnTo>
                    <a:pt x="2655823" y="875791"/>
                  </a:lnTo>
                  <a:lnTo>
                    <a:pt x="2675151" y="847129"/>
                  </a:lnTo>
                  <a:lnTo>
                    <a:pt x="2682240" y="812038"/>
                  </a:lnTo>
                  <a:lnTo>
                    <a:pt x="2682240" y="90169"/>
                  </a:lnTo>
                  <a:lnTo>
                    <a:pt x="2675151" y="55078"/>
                  </a:lnTo>
                  <a:lnTo>
                    <a:pt x="2655823" y="26416"/>
                  </a:lnTo>
                  <a:lnTo>
                    <a:pt x="2627161" y="7088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3041" y="383286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2592070" y="0"/>
                  </a:lnTo>
                  <a:lnTo>
                    <a:pt x="2627161" y="7088"/>
                  </a:lnTo>
                  <a:lnTo>
                    <a:pt x="2655823" y="26416"/>
                  </a:lnTo>
                  <a:lnTo>
                    <a:pt x="2675151" y="55078"/>
                  </a:lnTo>
                  <a:lnTo>
                    <a:pt x="2682240" y="90169"/>
                  </a:lnTo>
                  <a:lnTo>
                    <a:pt x="2682240" y="812038"/>
                  </a:lnTo>
                  <a:lnTo>
                    <a:pt x="2675151" y="847129"/>
                  </a:lnTo>
                  <a:lnTo>
                    <a:pt x="2655823" y="875791"/>
                  </a:lnTo>
                  <a:lnTo>
                    <a:pt x="2627161" y="895119"/>
                  </a:lnTo>
                  <a:lnTo>
                    <a:pt x="2592070" y="902208"/>
                  </a:lnTo>
                  <a:lnTo>
                    <a:pt x="90169" y="902208"/>
                  </a:lnTo>
                  <a:lnTo>
                    <a:pt x="55078" y="895119"/>
                  </a:lnTo>
                  <a:lnTo>
                    <a:pt x="26415" y="875791"/>
                  </a:lnTo>
                  <a:lnTo>
                    <a:pt x="7088" y="847129"/>
                  </a:lnTo>
                  <a:lnTo>
                    <a:pt x="0" y="812038"/>
                  </a:lnTo>
                  <a:lnTo>
                    <a:pt x="0" y="9016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3175" y="665733"/>
            <a:ext cx="10591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Nitric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Oxide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90024" y="1341119"/>
            <a:ext cx="2708275" cy="1312545"/>
            <a:chOff x="2990024" y="1341119"/>
            <a:chExt cx="2708275" cy="1312545"/>
          </a:xfrm>
        </p:grpSpPr>
        <p:sp>
          <p:nvSpPr>
            <p:cNvPr id="7" name="object 7"/>
            <p:cNvSpPr/>
            <p:nvPr/>
          </p:nvSpPr>
          <p:spPr>
            <a:xfrm>
              <a:off x="4140708" y="1341119"/>
              <a:ext cx="405765" cy="340360"/>
            </a:xfrm>
            <a:custGeom>
              <a:avLst/>
              <a:gdLst/>
              <a:ahLst/>
              <a:cxnLst/>
              <a:rect l="l" t="t" r="r" b="b"/>
              <a:pathLst>
                <a:path w="405764" h="340360">
                  <a:moveTo>
                    <a:pt x="324357" y="0"/>
                  </a:moveTo>
                  <a:lnTo>
                    <a:pt x="81025" y="0"/>
                  </a:lnTo>
                  <a:lnTo>
                    <a:pt x="81025" y="169925"/>
                  </a:lnTo>
                  <a:lnTo>
                    <a:pt x="0" y="169925"/>
                  </a:lnTo>
                  <a:lnTo>
                    <a:pt x="202691" y="339851"/>
                  </a:lnTo>
                  <a:lnTo>
                    <a:pt x="405383" y="169925"/>
                  </a:lnTo>
                  <a:lnTo>
                    <a:pt x="324357" y="169925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3041" y="1738121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259207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8"/>
                  </a:lnTo>
                  <a:lnTo>
                    <a:pt x="7088" y="847129"/>
                  </a:lnTo>
                  <a:lnTo>
                    <a:pt x="26415" y="875791"/>
                  </a:lnTo>
                  <a:lnTo>
                    <a:pt x="55078" y="895119"/>
                  </a:lnTo>
                  <a:lnTo>
                    <a:pt x="90169" y="902207"/>
                  </a:lnTo>
                  <a:lnTo>
                    <a:pt x="2592070" y="902207"/>
                  </a:lnTo>
                  <a:lnTo>
                    <a:pt x="2627161" y="895119"/>
                  </a:lnTo>
                  <a:lnTo>
                    <a:pt x="2655823" y="875791"/>
                  </a:lnTo>
                  <a:lnTo>
                    <a:pt x="2675151" y="847129"/>
                  </a:lnTo>
                  <a:lnTo>
                    <a:pt x="2682240" y="812038"/>
                  </a:lnTo>
                  <a:lnTo>
                    <a:pt x="2682240" y="90169"/>
                  </a:lnTo>
                  <a:lnTo>
                    <a:pt x="2675151" y="55078"/>
                  </a:lnTo>
                  <a:lnTo>
                    <a:pt x="2655823" y="26416"/>
                  </a:lnTo>
                  <a:lnTo>
                    <a:pt x="2627161" y="7088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3041" y="1738121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2592070" y="0"/>
                  </a:lnTo>
                  <a:lnTo>
                    <a:pt x="2627161" y="7088"/>
                  </a:lnTo>
                  <a:lnTo>
                    <a:pt x="2655823" y="26416"/>
                  </a:lnTo>
                  <a:lnTo>
                    <a:pt x="2675151" y="55078"/>
                  </a:lnTo>
                  <a:lnTo>
                    <a:pt x="2682240" y="90169"/>
                  </a:lnTo>
                  <a:lnTo>
                    <a:pt x="2682240" y="812038"/>
                  </a:lnTo>
                  <a:lnTo>
                    <a:pt x="2675151" y="847129"/>
                  </a:lnTo>
                  <a:lnTo>
                    <a:pt x="2655823" y="875791"/>
                  </a:lnTo>
                  <a:lnTo>
                    <a:pt x="2627161" y="895119"/>
                  </a:lnTo>
                  <a:lnTo>
                    <a:pt x="2592070" y="902207"/>
                  </a:lnTo>
                  <a:lnTo>
                    <a:pt x="90169" y="902207"/>
                  </a:lnTo>
                  <a:lnTo>
                    <a:pt x="55078" y="895119"/>
                  </a:lnTo>
                  <a:lnTo>
                    <a:pt x="26415" y="875791"/>
                  </a:lnTo>
                  <a:lnTo>
                    <a:pt x="7088" y="847129"/>
                  </a:lnTo>
                  <a:lnTo>
                    <a:pt x="0" y="812038"/>
                  </a:lnTo>
                  <a:lnTo>
                    <a:pt x="0" y="9016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69207" y="2020951"/>
            <a:ext cx="5505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cGMP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90024" y="2695955"/>
            <a:ext cx="2708275" cy="1312545"/>
            <a:chOff x="2990024" y="2695955"/>
            <a:chExt cx="2708275" cy="1312545"/>
          </a:xfrm>
        </p:grpSpPr>
        <p:sp>
          <p:nvSpPr>
            <p:cNvPr id="12" name="object 12"/>
            <p:cNvSpPr/>
            <p:nvPr/>
          </p:nvSpPr>
          <p:spPr>
            <a:xfrm>
              <a:off x="4140708" y="2695955"/>
              <a:ext cx="405765" cy="340360"/>
            </a:xfrm>
            <a:custGeom>
              <a:avLst/>
              <a:gdLst/>
              <a:ahLst/>
              <a:cxnLst/>
              <a:rect l="l" t="t" r="r" b="b"/>
              <a:pathLst>
                <a:path w="405764" h="340360">
                  <a:moveTo>
                    <a:pt x="324357" y="0"/>
                  </a:moveTo>
                  <a:lnTo>
                    <a:pt x="81025" y="0"/>
                  </a:lnTo>
                  <a:lnTo>
                    <a:pt x="81025" y="169926"/>
                  </a:lnTo>
                  <a:lnTo>
                    <a:pt x="0" y="169926"/>
                  </a:lnTo>
                  <a:lnTo>
                    <a:pt x="202691" y="339852"/>
                  </a:lnTo>
                  <a:lnTo>
                    <a:pt x="405383" y="169926"/>
                  </a:lnTo>
                  <a:lnTo>
                    <a:pt x="324357" y="169926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3041" y="3092957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259207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7"/>
                  </a:lnTo>
                  <a:lnTo>
                    <a:pt x="7088" y="847129"/>
                  </a:lnTo>
                  <a:lnTo>
                    <a:pt x="26415" y="875792"/>
                  </a:lnTo>
                  <a:lnTo>
                    <a:pt x="55078" y="895119"/>
                  </a:lnTo>
                  <a:lnTo>
                    <a:pt x="90169" y="902207"/>
                  </a:lnTo>
                  <a:lnTo>
                    <a:pt x="2592070" y="902207"/>
                  </a:lnTo>
                  <a:lnTo>
                    <a:pt x="2627161" y="895119"/>
                  </a:lnTo>
                  <a:lnTo>
                    <a:pt x="2655823" y="875791"/>
                  </a:lnTo>
                  <a:lnTo>
                    <a:pt x="2675151" y="847129"/>
                  </a:lnTo>
                  <a:lnTo>
                    <a:pt x="2682240" y="812037"/>
                  </a:lnTo>
                  <a:lnTo>
                    <a:pt x="2682240" y="90169"/>
                  </a:lnTo>
                  <a:lnTo>
                    <a:pt x="2675151" y="55078"/>
                  </a:lnTo>
                  <a:lnTo>
                    <a:pt x="2655823" y="26416"/>
                  </a:lnTo>
                  <a:lnTo>
                    <a:pt x="2627161" y="7088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3041" y="3092957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2592070" y="0"/>
                  </a:lnTo>
                  <a:lnTo>
                    <a:pt x="2627161" y="7088"/>
                  </a:lnTo>
                  <a:lnTo>
                    <a:pt x="2655823" y="26416"/>
                  </a:lnTo>
                  <a:lnTo>
                    <a:pt x="2675151" y="55078"/>
                  </a:lnTo>
                  <a:lnTo>
                    <a:pt x="2682240" y="90169"/>
                  </a:lnTo>
                  <a:lnTo>
                    <a:pt x="2682240" y="812037"/>
                  </a:lnTo>
                  <a:lnTo>
                    <a:pt x="2675151" y="847129"/>
                  </a:lnTo>
                  <a:lnTo>
                    <a:pt x="2655823" y="875791"/>
                  </a:lnTo>
                  <a:lnTo>
                    <a:pt x="2627161" y="895119"/>
                  </a:lnTo>
                  <a:lnTo>
                    <a:pt x="2592070" y="902207"/>
                  </a:lnTo>
                  <a:lnTo>
                    <a:pt x="90169" y="902207"/>
                  </a:lnTo>
                  <a:lnTo>
                    <a:pt x="55078" y="895119"/>
                  </a:lnTo>
                  <a:lnTo>
                    <a:pt x="26415" y="875792"/>
                  </a:lnTo>
                  <a:lnTo>
                    <a:pt x="7088" y="847129"/>
                  </a:lnTo>
                  <a:lnTo>
                    <a:pt x="0" y="812037"/>
                  </a:lnTo>
                  <a:lnTo>
                    <a:pt x="0" y="9016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4514" y="3138932"/>
            <a:ext cx="247840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7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activate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kinases,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ion  channels, and cGMP-  binding</a:t>
            </a:r>
            <a:r>
              <a:rPr sz="17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phosphodiesterases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90024" y="4050791"/>
            <a:ext cx="2708275" cy="1312545"/>
            <a:chOff x="2990024" y="4050791"/>
            <a:chExt cx="2708275" cy="1312545"/>
          </a:xfrm>
        </p:grpSpPr>
        <p:sp>
          <p:nvSpPr>
            <p:cNvPr id="17" name="object 17"/>
            <p:cNvSpPr/>
            <p:nvPr/>
          </p:nvSpPr>
          <p:spPr>
            <a:xfrm>
              <a:off x="4140708" y="4050791"/>
              <a:ext cx="405765" cy="340360"/>
            </a:xfrm>
            <a:custGeom>
              <a:avLst/>
              <a:gdLst/>
              <a:ahLst/>
              <a:cxnLst/>
              <a:rect l="l" t="t" r="r" b="b"/>
              <a:pathLst>
                <a:path w="405764" h="340360">
                  <a:moveTo>
                    <a:pt x="324357" y="0"/>
                  </a:moveTo>
                  <a:lnTo>
                    <a:pt x="81025" y="0"/>
                  </a:lnTo>
                  <a:lnTo>
                    <a:pt x="81025" y="169925"/>
                  </a:lnTo>
                  <a:lnTo>
                    <a:pt x="0" y="169925"/>
                  </a:lnTo>
                  <a:lnTo>
                    <a:pt x="202691" y="339851"/>
                  </a:lnTo>
                  <a:lnTo>
                    <a:pt x="405383" y="169925"/>
                  </a:lnTo>
                  <a:lnTo>
                    <a:pt x="324357" y="169925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3041" y="4447793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259207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2037"/>
                  </a:lnTo>
                  <a:lnTo>
                    <a:pt x="7088" y="847129"/>
                  </a:lnTo>
                  <a:lnTo>
                    <a:pt x="26415" y="875791"/>
                  </a:lnTo>
                  <a:lnTo>
                    <a:pt x="55078" y="895119"/>
                  </a:lnTo>
                  <a:lnTo>
                    <a:pt x="90169" y="902207"/>
                  </a:lnTo>
                  <a:lnTo>
                    <a:pt x="2592070" y="902207"/>
                  </a:lnTo>
                  <a:lnTo>
                    <a:pt x="2627161" y="895119"/>
                  </a:lnTo>
                  <a:lnTo>
                    <a:pt x="2655823" y="875791"/>
                  </a:lnTo>
                  <a:lnTo>
                    <a:pt x="2675151" y="847129"/>
                  </a:lnTo>
                  <a:lnTo>
                    <a:pt x="2682240" y="812037"/>
                  </a:lnTo>
                  <a:lnTo>
                    <a:pt x="2682240" y="90169"/>
                  </a:lnTo>
                  <a:lnTo>
                    <a:pt x="2675151" y="55078"/>
                  </a:lnTo>
                  <a:lnTo>
                    <a:pt x="2655823" y="26415"/>
                  </a:lnTo>
                  <a:lnTo>
                    <a:pt x="2627161" y="7088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3041" y="4447793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5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2592070" y="0"/>
                  </a:lnTo>
                  <a:lnTo>
                    <a:pt x="2627161" y="7088"/>
                  </a:lnTo>
                  <a:lnTo>
                    <a:pt x="2655823" y="26415"/>
                  </a:lnTo>
                  <a:lnTo>
                    <a:pt x="2675151" y="55078"/>
                  </a:lnTo>
                  <a:lnTo>
                    <a:pt x="2682240" y="90169"/>
                  </a:lnTo>
                  <a:lnTo>
                    <a:pt x="2682240" y="812037"/>
                  </a:lnTo>
                  <a:lnTo>
                    <a:pt x="2675151" y="847129"/>
                  </a:lnTo>
                  <a:lnTo>
                    <a:pt x="2655823" y="875791"/>
                  </a:lnTo>
                  <a:lnTo>
                    <a:pt x="2627161" y="895119"/>
                  </a:lnTo>
                  <a:lnTo>
                    <a:pt x="2592070" y="902207"/>
                  </a:lnTo>
                  <a:lnTo>
                    <a:pt x="90169" y="902207"/>
                  </a:lnTo>
                  <a:lnTo>
                    <a:pt x="55078" y="895119"/>
                  </a:lnTo>
                  <a:lnTo>
                    <a:pt x="26415" y="875791"/>
                  </a:lnTo>
                  <a:lnTo>
                    <a:pt x="7088" y="847129"/>
                  </a:lnTo>
                  <a:lnTo>
                    <a:pt x="0" y="812037"/>
                  </a:lnTo>
                  <a:lnTo>
                    <a:pt x="0" y="9016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37330" y="4730953"/>
            <a:ext cx="161163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Calcium</a:t>
            </a:r>
            <a:r>
              <a:rPr sz="17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depletion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90024" y="5405628"/>
            <a:ext cx="2708275" cy="1312545"/>
            <a:chOff x="2990024" y="5405628"/>
            <a:chExt cx="2708275" cy="1312545"/>
          </a:xfrm>
        </p:grpSpPr>
        <p:sp>
          <p:nvSpPr>
            <p:cNvPr id="22" name="object 22"/>
            <p:cNvSpPr/>
            <p:nvPr/>
          </p:nvSpPr>
          <p:spPr>
            <a:xfrm>
              <a:off x="4140708" y="5405628"/>
              <a:ext cx="405765" cy="340360"/>
            </a:xfrm>
            <a:custGeom>
              <a:avLst/>
              <a:gdLst/>
              <a:ahLst/>
              <a:cxnLst/>
              <a:rect l="l" t="t" r="r" b="b"/>
              <a:pathLst>
                <a:path w="405764" h="340360">
                  <a:moveTo>
                    <a:pt x="324357" y="0"/>
                  </a:moveTo>
                  <a:lnTo>
                    <a:pt x="81025" y="0"/>
                  </a:lnTo>
                  <a:lnTo>
                    <a:pt x="81025" y="169926"/>
                  </a:lnTo>
                  <a:lnTo>
                    <a:pt x="0" y="169926"/>
                  </a:lnTo>
                  <a:lnTo>
                    <a:pt x="202691" y="339852"/>
                  </a:lnTo>
                  <a:lnTo>
                    <a:pt x="405383" y="169926"/>
                  </a:lnTo>
                  <a:lnTo>
                    <a:pt x="324357" y="169926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3041" y="5802630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4">
                  <a:moveTo>
                    <a:pt x="2592070" y="0"/>
                  </a:moveTo>
                  <a:lnTo>
                    <a:pt x="90169" y="0"/>
                  </a:lnTo>
                  <a:lnTo>
                    <a:pt x="55078" y="7090"/>
                  </a:lnTo>
                  <a:lnTo>
                    <a:pt x="26415" y="26427"/>
                  </a:lnTo>
                  <a:lnTo>
                    <a:pt x="7088" y="55105"/>
                  </a:lnTo>
                  <a:lnTo>
                    <a:pt x="0" y="90220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5" y="875780"/>
                  </a:lnTo>
                  <a:lnTo>
                    <a:pt x="55078" y="895117"/>
                  </a:lnTo>
                  <a:lnTo>
                    <a:pt x="90169" y="902208"/>
                  </a:lnTo>
                  <a:lnTo>
                    <a:pt x="2592070" y="902208"/>
                  </a:lnTo>
                  <a:lnTo>
                    <a:pt x="2627161" y="895117"/>
                  </a:lnTo>
                  <a:lnTo>
                    <a:pt x="2655823" y="875780"/>
                  </a:lnTo>
                  <a:lnTo>
                    <a:pt x="2675151" y="847102"/>
                  </a:lnTo>
                  <a:lnTo>
                    <a:pt x="2682240" y="811987"/>
                  </a:lnTo>
                  <a:lnTo>
                    <a:pt x="2682240" y="90220"/>
                  </a:lnTo>
                  <a:lnTo>
                    <a:pt x="2675151" y="55105"/>
                  </a:lnTo>
                  <a:lnTo>
                    <a:pt x="2655823" y="26427"/>
                  </a:lnTo>
                  <a:lnTo>
                    <a:pt x="2627161" y="7090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03041" y="5802630"/>
              <a:ext cx="2682240" cy="902335"/>
            </a:xfrm>
            <a:custGeom>
              <a:avLst/>
              <a:gdLst/>
              <a:ahLst/>
              <a:cxnLst/>
              <a:rect l="l" t="t" r="r" b="b"/>
              <a:pathLst>
                <a:path w="2682240" h="902334">
                  <a:moveTo>
                    <a:pt x="0" y="90220"/>
                  </a:moveTo>
                  <a:lnTo>
                    <a:pt x="7088" y="55105"/>
                  </a:lnTo>
                  <a:lnTo>
                    <a:pt x="26415" y="26427"/>
                  </a:lnTo>
                  <a:lnTo>
                    <a:pt x="55078" y="7090"/>
                  </a:lnTo>
                  <a:lnTo>
                    <a:pt x="90169" y="0"/>
                  </a:lnTo>
                  <a:lnTo>
                    <a:pt x="2592070" y="0"/>
                  </a:lnTo>
                  <a:lnTo>
                    <a:pt x="2627161" y="7090"/>
                  </a:lnTo>
                  <a:lnTo>
                    <a:pt x="2655823" y="26427"/>
                  </a:lnTo>
                  <a:lnTo>
                    <a:pt x="2675151" y="55105"/>
                  </a:lnTo>
                  <a:lnTo>
                    <a:pt x="2682240" y="90220"/>
                  </a:lnTo>
                  <a:lnTo>
                    <a:pt x="2682240" y="811987"/>
                  </a:lnTo>
                  <a:lnTo>
                    <a:pt x="2675151" y="847102"/>
                  </a:lnTo>
                  <a:lnTo>
                    <a:pt x="2655823" y="875780"/>
                  </a:lnTo>
                  <a:lnTo>
                    <a:pt x="2627161" y="895117"/>
                  </a:lnTo>
                  <a:lnTo>
                    <a:pt x="2592070" y="902208"/>
                  </a:lnTo>
                  <a:lnTo>
                    <a:pt x="90169" y="902208"/>
                  </a:lnTo>
                  <a:lnTo>
                    <a:pt x="55078" y="895117"/>
                  </a:lnTo>
                  <a:lnTo>
                    <a:pt x="26415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2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92907" y="6086652"/>
            <a:ext cx="23018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Smooth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muscle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relaxation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79008" y="2426207"/>
            <a:ext cx="2693035" cy="788035"/>
            <a:chOff x="5779008" y="2426207"/>
            <a:chExt cx="2693035" cy="788035"/>
          </a:xfrm>
        </p:grpSpPr>
        <p:sp>
          <p:nvSpPr>
            <p:cNvPr id="27" name="object 27"/>
            <p:cNvSpPr/>
            <p:nvPr/>
          </p:nvSpPr>
          <p:spPr>
            <a:xfrm>
              <a:off x="5791962" y="2439161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381000" y="0"/>
                  </a:moveTo>
                  <a:lnTo>
                    <a:pt x="0" y="381000"/>
                  </a:lnTo>
                  <a:lnTo>
                    <a:pt x="381000" y="762000"/>
                  </a:lnTo>
                  <a:lnTo>
                    <a:pt x="381000" y="571500"/>
                  </a:lnTo>
                  <a:lnTo>
                    <a:pt x="2666999" y="571500"/>
                  </a:lnTo>
                  <a:lnTo>
                    <a:pt x="2666999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91962" y="2439161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0" y="381000"/>
                  </a:moveTo>
                  <a:lnTo>
                    <a:pt x="381000" y="0"/>
                  </a:lnTo>
                  <a:lnTo>
                    <a:pt x="381000" y="190500"/>
                  </a:lnTo>
                  <a:lnTo>
                    <a:pt x="2666999" y="190500"/>
                  </a:lnTo>
                  <a:lnTo>
                    <a:pt x="2666999" y="571500"/>
                  </a:lnTo>
                  <a:lnTo>
                    <a:pt x="381000" y="571500"/>
                  </a:lnTo>
                  <a:lnTo>
                    <a:pt x="381000" y="7620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47535" y="2654934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PDE5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hydrolyses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02808" y="978408"/>
            <a:ext cx="2769235" cy="788035"/>
            <a:chOff x="5702808" y="978408"/>
            <a:chExt cx="2769235" cy="788035"/>
          </a:xfrm>
        </p:grpSpPr>
        <p:sp>
          <p:nvSpPr>
            <p:cNvPr id="31" name="object 31"/>
            <p:cNvSpPr/>
            <p:nvPr/>
          </p:nvSpPr>
          <p:spPr>
            <a:xfrm>
              <a:off x="5715762" y="991362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381000" y="0"/>
                  </a:moveTo>
                  <a:lnTo>
                    <a:pt x="0" y="381000"/>
                  </a:lnTo>
                  <a:lnTo>
                    <a:pt x="381000" y="762000"/>
                  </a:lnTo>
                  <a:lnTo>
                    <a:pt x="381000" y="571500"/>
                  </a:lnTo>
                  <a:lnTo>
                    <a:pt x="2743199" y="571500"/>
                  </a:lnTo>
                  <a:lnTo>
                    <a:pt x="2743199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5762" y="991362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381000"/>
                  </a:moveTo>
                  <a:lnTo>
                    <a:pt x="381000" y="0"/>
                  </a:lnTo>
                  <a:lnTo>
                    <a:pt x="381000" y="190500"/>
                  </a:lnTo>
                  <a:lnTo>
                    <a:pt x="2743199" y="190500"/>
                  </a:lnTo>
                  <a:lnTo>
                    <a:pt x="2743199" y="571500"/>
                  </a:lnTo>
                  <a:lnTo>
                    <a:pt x="381000" y="571500"/>
                  </a:lnTo>
                  <a:lnTo>
                    <a:pt x="381000" y="7620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423152" y="1206753"/>
            <a:ext cx="151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guanylyl-cyclase</a:t>
            </a:r>
            <a:endParaRPr sz="1800"/>
          </a:p>
        </p:txBody>
      </p:sp>
      <p:grpSp>
        <p:nvGrpSpPr>
          <p:cNvPr id="34" name="object 34"/>
          <p:cNvGrpSpPr/>
          <p:nvPr/>
        </p:nvGrpSpPr>
        <p:grpSpPr>
          <a:xfrm>
            <a:off x="-12191" y="2197607"/>
            <a:ext cx="2921635" cy="1016635"/>
            <a:chOff x="-12191" y="2197607"/>
            <a:chExt cx="2921635" cy="1016635"/>
          </a:xfrm>
        </p:grpSpPr>
        <p:sp>
          <p:nvSpPr>
            <p:cNvPr id="35" name="object 35"/>
            <p:cNvSpPr/>
            <p:nvPr/>
          </p:nvSpPr>
          <p:spPr>
            <a:xfrm>
              <a:off x="762" y="2210561"/>
              <a:ext cx="2895600" cy="990600"/>
            </a:xfrm>
            <a:custGeom>
              <a:avLst/>
              <a:gdLst/>
              <a:ahLst/>
              <a:cxnLst/>
              <a:rect l="l" t="t" r="r" b="b"/>
              <a:pathLst>
                <a:path w="2895600" h="990600">
                  <a:moveTo>
                    <a:pt x="24003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400300" y="990600"/>
                  </a:lnTo>
                  <a:lnTo>
                    <a:pt x="2895600" y="49530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2" y="2210561"/>
              <a:ext cx="2895600" cy="990600"/>
            </a:xfrm>
            <a:custGeom>
              <a:avLst/>
              <a:gdLst/>
              <a:ahLst/>
              <a:cxnLst/>
              <a:rect l="l" t="t" r="r" b="b"/>
              <a:pathLst>
                <a:path w="2895600" h="990600">
                  <a:moveTo>
                    <a:pt x="0" y="0"/>
                  </a:moveTo>
                  <a:lnTo>
                    <a:pt x="2400300" y="0"/>
                  </a:lnTo>
                  <a:lnTo>
                    <a:pt x="2895600" y="495300"/>
                  </a:lnTo>
                  <a:lnTo>
                    <a:pt x="24003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6113" y="2456814"/>
            <a:ext cx="245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PDE-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INHIBITORS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8324215" cy="1762125"/>
            <a:chOff x="409955" y="0"/>
            <a:chExt cx="8324215" cy="17621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115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0536" y="0"/>
              <a:ext cx="6659879" cy="17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1021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74320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0" y="1021079"/>
                  </a:moveTo>
                  <a:lnTo>
                    <a:pt x="8229600" y="1021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021079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595" rIns="0" bIns="0" rtlCol="0">
            <a:spAutoFit/>
          </a:bodyPr>
          <a:lstStyle/>
          <a:p>
            <a:pPr marL="951230" marR="5080" indent="1534795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0000"/>
                </a:solidFill>
              </a:rPr>
              <a:t>Newer </a:t>
            </a:r>
            <a:r>
              <a:rPr sz="4000" spc="-15" dirty="0">
                <a:solidFill>
                  <a:srgbClr val="000000"/>
                </a:solidFill>
              </a:rPr>
              <a:t>Agents  Phosphodiesterase</a:t>
            </a:r>
            <a:r>
              <a:rPr sz="4000" spc="-20" dirty="0">
                <a:solidFill>
                  <a:srgbClr val="000000"/>
                </a:solidFill>
              </a:rPr>
              <a:t> inhibitors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304800" y="1981200"/>
            <a:ext cx="8206792" cy="2662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5059807"/>
            <a:ext cx="409575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mean </a:t>
            </a:r>
            <a:r>
              <a:rPr sz="1800" spc="-5" dirty="0">
                <a:latin typeface="Calibri"/>
                <a:cs typeface="Calibri"/>
              </a:rPr>
              <a:t>Qmax </a:t>
            </a:r>
            <a:r>
              <a:rPr sz="1800" spc="-10" dirty="0">
                <a:latin typeface="Calibri"/>
                <a:cs typeface="Calibri"/>
              </a:rPr>
              <a:t>increase </a:t>
            </a:r>
            <a:r>
              <a:rPr sz="1800" dirty="0">
                <a:latin typeface="Calibri"/>
                <a:cs typeface="Calibri"/>
              </a:rPr>
              <a:t>3.7-4.3 mLs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24-38%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latin typeface="Calibri"/>
                <a:cs typeface="Calibri"/>
              </a:rPr>
              <a:t>reduced IPSS </a:t>
            </a:r>
            <a:r>
              <a:rPr sz="1800" spc="-10" dirty="0">
                <a:latin typeface="Calibri"/>
                <a:cs typeface="Calibri"/>
              </a:rPr>
              <a:t>by approximately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17-35%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5191" y="152400"/>
              <a:ext cx="6832092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4000" spc="-10" dirty="0">
                <a:solidFill>
                  <a:srgbClr val="000000"/>
                </a:solidFill>
              </a:rPr>
              <a:t>Side </a:t>
            </a:r>
            <a:r>
              <a:rPr sz="4000" spc="-40" dirty="0">
                <a:solidFill>
                  <a:srgbClr val="000000"/>
                </a:solidFill>
              </a:rPr>
              <a:t>Effects </a:t>
            </a:r>
            <a:r>
              <a:rPr sz="4000" spc="-5" dirty="0">
                <a:solidFill>
                  <a:srgbClr val="000000"/>
                </a:solidFill>
              </a:rPr>
              <a:t>of PDE5</a:t>
            </a:r>
            <a:r>
              <a:rPr sz="4000" spc="20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inhibitors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607261"/>
            <a:ext cx="80511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Headache, </a:t>
            </a:r>
            <a:r>
              <a:rPr sz="3200" dirty="0">
                <a:latin typeface="Calibri"/>
                <a:cs typeface="Calibri"/>
              </a:rPr>
              <a:t>flushing, </a:t>
            </a:r>
            <a:r>
              <a:rPr sz="3200" spc="-5" dirty="0">
                <a:latin typeface="Calibri"/>
                <a:cs typeface="Calibri"/>
              </a:rPr>
              <a:t>dizziness, </a:t>
            </a:r>
            <a:r>
              <a:rPr sz="3200" spc="-10" dirty="0">
                <a:latin typeface="Calibri"/>
                <a:cs typeface="Calibri"/>
              </a:rPr>
              <a:t>dyspepsia, </a:t>
            </a:r>
            <a:r>
              <a:rPr sz="3200" spc="-5" dirty="0">
                <a:latin typeface="Calibri"/>
                <a:cs typeface="Calibri"/>
              </a:rPr>
              <a:t>nasal  </a:t>
            </a:r>
            <a:r>
              <a:rPr sz="3200" spc="-10" dirty="0">
                <a:latin typeface="Calibri"/>
                <a:cs typeface="Calibri"/>
              </a:rPr>
              <a:t>congestion,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myalgia,</a:t>
            </a:r>
            <a:endParaRPr sz="3200">
              <a:latin typeface="Calibri"/>
              <a:cs typeface="Calibri"/>
            </a:endParaRPr>
          </a:p>
          <a:p>
            <a:pPr marL="355600" marR="1035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Hypotension, </a:t>
            </a:r>
            <a:r>
              <a:rPr sz="3200" spc="-15" dirty="0">
                <a:latin typeface="Calibri"/>
                <a:cs typeface="Calibri"/>
              </a:rPr>
              <a:t>syncope, </a:t>
            </a:r>
            <a:r>
              <a:rPr sz="3200" spc="-5" dirty="0">
                <a:latin typeface="Calibri"/>
                <a:cs typeface="Calibri"/>
              </a:rPr>
              <a:t>tinnitus, conjunctivitis, 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altered </a:t>
            </a:r>
            <a:r>
              <a:rPr sz="3200" dirty="0">
                <a:latin typeface="Calibri"/>
                <a:cs typeface="Calibri"/>
              </a:rPr>
              <a:t>vision </a:t>
            </a:r>
            <a:r>
              <a:rPr sz="3200" spc="-5" dirty="0">
                <a:latin typeface="Calibri"/>
                <a:cs typeface="Calibri"/>
              </a:rPr>
              <a:t>(blurred,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discoloration).</a:t>
            </a:r>
            <a:endParaRPr sz="3200">
              <a:latin typeface="Calibri"/>
              <a:cs typeface="Calibri"/>
            </a:endParaRPr>
          </a:p>
          <a:p>
            <a:pPr marL="355600" marR="15494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Priapism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acute </a:t>
            </a:r>
            <a:r>
              <a:rPr sz="3200" spc="-5" dirty="0">
                <a:latin typeface="Calibri"/>
                <a:cs typeface="Calibri"/>
              </a:rPr>
              <a:t>urinary </a:t>
            </a:r>
            <a:r>
              <a:rPr sz="3200" spc="-15" dirty="0">
                <a:latin typeface="Calibri"/>
                <a:cs typeface="Calibri"/>
              </a:rPr>
              <a:t>retention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considered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minimal.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8324215" cy="1129665"/>
            <a:chOff x="409955" y="0"/>
            <a:chExt cx="8324215" cy="1129665"/>
          </a:xfrm>
        </p:grpSpPr>
        <p:sp>
          <p:nvSpPr>
            <p:cNvPr id="3" name="object 3"/>
            <p:cNvSpPr/>
            <p:nvPr/>
          </p:nvSpPr>
          <p:spPr>
            <a:xfrm>
              <a:off x="409955" y="124968"/>
              <a:ext cx="8324088" cy="704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300" y="0"/>
              <a:ext cx="2816352" cy="1129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52400"/>
              <a:ext cx="822960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45"/>
              </a:lnSpc>
            </a:pPr>
            <a:r>
              <a:rPr sz="4000" spc="-15" dirty="0">
                <a:solidFill>
                  <a:srgbClr val="000000"/>
                </a:solidFill>
              </a:rPr>
              <a:t>New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45" dirty="0">
                <a:solidFill>
                  <a:srgbClr val="000000"/>
                </a:solidFill>
              </a:rPr>
              <a:t>Trials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935481"/>
            <a:ext cx="8016875" cy="5130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Several </a:t>
            </a:r>
            <a:r>
              <a:rPr sz="2500" spc="-10" dirty="0">
                <a:latin typeface="Calibri"/>
                <a:cs typeface="Calibri"/>
              </a:rPr>
              <a:t>new </a:t>
            </a:r>
            <a:r>
              <a:rPr sz="2500" spc="-5" dirty="0">
                <a:latin typeface="Calibri"/>
                <a:cs typeface="Calibri"/>
              </a:rPr>
              <a:t>drugs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currently under </a:t>
            </a:r>
            <a:r>
              <a:rPr sz="2500" spc="-5" dirty="0">
                <a:latin typeface="Calibri"/>
                <a:cs typeface="Calibri"/>
              </a:rPr>
              <a:t>clinical </a:t>
            </a:r>
            <a:r>
              <a:rPr sz="2500" spc="-15" dirty="0">
                <a:latin typeface="Calibri"/>
                <a:cs typeface="Calibri"/>
              </a:rPr>
              <a:t>investigation  </a:t>
            </a:r>
            <a:r>
              <a:rPr sz="2500" spc="-5" dirty="0">
                <a:latin typeface="Calibri"/>
                <a:cs typeface="Calibri"/>
              </a:rPr>
              <a:t>(phase </a:t>
            </a:r>
            <a:r>
              <a:rPr sz="2500" spc="-10" dirty="0">
                <a:latin typeface="Calibri"/>
                <a:cs typeface="Calibri"/>
              </a:rPr>
              <a:t>II-III </a:t>
            </a:r>
            <a:r>
              <a:rPr sz="2500" spc="-5" dirty="0">
                <a:latin typeface="Calibri"/>
                <a:cs typeface="Calibri"/>
              </a:rPr>
              <a:t>trials) of which </a:t>
            </a:r>
            <a:r>
              <a:rPr sz="2500" spc="-10" dirty="0">
                <a:latin typeface="Calibri"/>
                <a:cs typeface="Calibri"/>
              </a:rPr>
              <a:t>none has been </a:t>
            </a:r>
            <a:r>
              <a:rPr sz="2500" spc="-5" dirty="0">
                <a:latin typeface="Calibri"/>
                <a:cs typeface="Calibri"/>
              </a:rPr>
              <a:t>licensed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male  </a:t>
            </a:r>
            <a:r>
              <a:rPr sz="2500" spc="-25" dirty="0">
                <a:latin typeface="Calibri"/>
                <a:cs typeface="Calibri"/>
              </a:rPr>
              <a:t>LUTS </a:t>
            </a:r>
            <a:r>
              <a:rPr sz="2500" spc="-5" dirty="0">
                <a:latin typeface="Calibri"/>
                <a:cs typeface="Calibri"/>
              </a:rPr>
              <a:t>so </a:t>
            </a:r>
            <a:r>
              <a:rPr sz="2500" spc="-75" dirty="0">
                <a:latin typeface="Calibri"/>
                <a:cs typeface="Calibri"/>
              </a:rPr>
              <a:t>far. </a:t>
            </a:r>
            <a:r>
              <a:rPr sz="2500" spc="-10" dirty="0">
                <a:latin typeface="Calibri"/>
                <a:cs typeface="Calibri"/>
              </a:rPr>
              <a:t>These new </a:t>
            </a:r>
            <a:r>
              <a:rPr sz="2500" spc="-5" dirty="0">
                <a:latin typeface="Calibri"/>
                <a:cs typeface="Calibri"/>
              </a:rPr>
              <a:t>drugs</a:t>
            </a:r>
            <a:r>
              <a:rPr sz="2500" spc="1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target: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756285" marR="1272540" lvl="1" indent="-287020">
              <a:lnSpc>
                <a:spcPts val="2110"/>
              </a:lnSpc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prostate</a:t>
            </a:r>
            <a:r>
              <a:rPr sz="2200" spc="-2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10" dirty="0">
                <a:latin typeface="Calibri"/>
                <a:cs typeface="Calibri"/>
              </a:rPr>
              <a:t>gonodotrophin-releasing </a:t>
            </a:r>
            <a:r>
              <a:rPr sz="2200" spc="-5" dirty="0">
                <a:latin typeface="Calibri"/>
                <a:cs typeface="Calibri"/>
              </a:rPr>
              <a:t>hormone  </a:t>
            </a:r>
            <a:r>
              <a:rPr sz="2200" spc="-10" dirty="0">
                <a:latin typeface="Calibri"/>
                <a:cs typeface="Calibri"/>
              </a:rPr>
              <a:t>antagonists, </a:t>
            </a:r>
            <a:r>
              <a:rPr sz="2200" spc="-15" dirty="0">
                <a:latin typeface="Calibri"/>
                <a:cs typeface="Calibri"/>
              </a:rPr>
              <a:t>oestrogen receptor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antagonists,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solidFill>
                  <a:srgbClr val="C00000"/>
                </a:solidFill>
                <a:latin typeface="Calibri"/>
                <a:cs typeface="Calibri"/>
              </a:rPr>
              <a:t>Chlormadinone/allylesternol</a:t>
            </a:r>
            <a:endParaRPr sz="19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solidFill>
                  <a:srgbClr val="C00000"/>
                </a:solidFill>
                <a:latin typeface="Calibri"/>
                <a:cs typeface="Calibri"/>
              </a:rPr>
              <a:t>Zanoterone/Flutamide</a:t>
            </a:r>
            <a:endParaRPr sz="19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756285" marR="633730" lvl="1" indent="-287020">
              <a:lnSpc>
                <a:spcPct val="8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apoptosis-inducing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agents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vaccines, vitamin </a:t>
            </a:r>
            <a:r>
              <a:rPr sz="2200" spc="-5" dirty="0">
                <a:latin typeface="Calibri"/>
                <a:cs typeface="Calibri"/>
              </a:rPr>
              <a:t>D </a:t>
            </a:r>
            <a:r>
              <a:rPr sz="2200" spc="-10" dirty="0">
                <a:latin typeface="Calibri"/>
                <a:cs typeface="Calibri"/>
              </a:rPr>
              <a:t>agonists, </a:t>
            </a:r>
            <a:r>
              <a:rPr sz="2200" spc="-5" dirty="0">
                <a:latin typeface="Calibri"/>
                <a:cs typeface="Calibri"/>
              </a:rPr>
              <a:t>or  </a:t>
            </a:r>
            <a:r>
              <a:rPr sz="2200" spc="-15" dirty="0">
                <a:latin typeface="Calibri"/>
                <a:cs typeface="Calibri"/>
              </a:rPr>
              <a:t>androgen </a:t>
            </a:r>
            <a:r>
              <a:rPr sz="2200" spc="-10" dirty="0">
                <a:latin typeface="Calibri"/>
                <a:cs typeface="Calibri"/>
              </a:rPr>
              <a:t>replacement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therapies;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–"/>
            </a:pPr>
            <a:endParaRPr sz="2150">
              <a:latin typeface="Calibri"/>
              <a:cs typeface="Calibri"/>
            </a:endParaRPr>
          </a:p>
          <a:p>
            <a:pPr marL="820419" lvl="1" indent="-351155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200" spc="-30" dirty="0">
                <a:solidFill>
                  <a:srgbClr val="006FC0"/>
                </a:solidFill>
                <a:latin typeface="Calibri"/>
                <a:cs typeface="Calibri"/>
              </a:rPr>
              <a:t>bladder</a:t>
            </a:r>
            <a:r>
              <a:rPr sz="2200" spc="-3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10" dirty="0">
                <a:latin typeface="Calibri"/>
                <a:cs typeface="Calibri"/>
              </a:rPr>
              <a:t>β3-adrenoceptor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agonists;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–"/>
            </a:pPr>
            <a:endParaRPr sz="2550">
              <a:latin typeface="Calibri"/>
              <a:cs typeface="Calibri"/>
            </a:endParaRPr>
          </a:p>
          <a:p>
            <a:pPr marL="756285" marR="774700" lvl="1" indent="-287020">
              <a:lnSpc>
                <a:spcPts val="2110"/>
              </a:lnSpc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 nervous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system,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10" dirty="0">
                <a:latin typeface="Calibri"/>
                <a:cs typeface="Calibri"/>
              </a:rPr>
              <a:t>neuromuscular blocking agents,  tachykinin </a:t>
            </a:r>
            <a:r>
              <a:rPr sz="2200" spc="-15" dirty="0">
                <a:latin typeface="Calibri"/>
                <a:cs typeface="Calibri"/>
              </a:rPr>
              <a:t>receptor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antagonists.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5644" y="152400"/>
              <a:ext cx="4171187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4000" spc="-35" dirty="0">
                <a:solidFill>
                  <a:srgbClr val="000000"/>
                </a:solidFill>
              </a:rPr>
              <a:t>Watchful</a:t>
            </a:r>
            <a:r>
              <a:rPr sz="4000" spc="-10" dirty="0">
                <a:solidFill>
                  <a:srgbClr val="000000"/>
                </a:solidFill>
              </a:rPr>
              <a:t> waiting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2097404" y="1509941"/>
            <a:ext cx="3730625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6167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661670" algn="l"/>
                <a:tab pos="662305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selection</a:t>
            </a:r>
            <a:endParaRPr sz="3200">
              <a:latin typeface="Calibri"/>
              <a:cs typeface="Calibri"/>
            </a:endParaRPr>
          </a:p>
          <a:p>
            <a:pPr marL="1166495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166495" algn="l"/>
                <a:tab pos="1167130" algn="l"/>
              </a:tabLst>
            </a:pPr>
            <a:r>
              <a:rPr sz="3200" spc="-15" dirty="0">
                <a:latin typeface="Calibri"/>
                <a:cs typeface="Calibri"/>
              </a:rPr>
              <a:t>Education,</a:t>
            </a:r>
            <a:endParaRPr sz="3200">
              <a:latin typeface="Calibri"/>
              <a:cs typeface="Calibri"/>
            </a:endParaRPr>
          </a:p>
          <a:p>
            <a:pPr marL="95631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956310" algn="l"/>
                <a:tab pos="956944" algn="l"/>
              </a:tabLst>
            </a:pPr>
            <a:r>
              <a:rPr sz="3200" spc="-10" dirty="0">
                <a:latin typeface="Calibri"/>
                <a:cs typeface="Calibri"/>
              </a:rPr>
              <a:t>Reassurance,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Periodic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monitoring,</a:t>
            </a:r>
            <a:endParaRPr sz="3200">
              <a:latin typeface="Calibri"/>
              <a:cs typeface="Calibri"/>
            </a:endParaRPr>
          </a:p>
          <a:p>
            <a:pPr marL="784225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83590" algn="l"/>
                <a:tab pos="784225" algn="l"/>
              </a:tabLst>
            </a:pPr>
            <a:r>
              <a:rPr sz="3200" spc="-20" dirty="0">
                <a:latin typeface="Calibri"/>
                <a:cs typeface="Calibri"/>
              </a:rPr>
              <a:t>Lifestyle</a:t>
            </a:r>
            <a:r>
              <a:rPr sz="3200" dirty="0">
                <a:latin typeface="Calibri"/>
                <a:cs typeface="Calibri"/>
              </a:rPr>
              <a:t> advice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1447800"/>
            <a:ext cx="3581400" cy="4058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00198"/>
            <a:ext cx="8229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0" y="152400"/>
            <a:ext cx="8229600" cy="1447800"/>
            <a:chOff x="304800" y="152400"/>
            <a:chExt cx="8229600" cy="1447800"/>
          </a:xfrm>
        </p:grpSpPr>
        <p:sp>
          <p:nvSpPr>
            <p:cNvPr id="4" name="object 4"/>
            <p:cNvSpPr/>
            <p:nvPr/>
          </p:nvSpPr>
          <p:spPr>
            <a:xfrm>
              <a:off x="304800" y="152400"/>
              <a:ext cx="2514600" cy="113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264919"/>
              <a:ext cx="8229600" cy="335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28600"/>
            <a:ext cx="8915400" cy="582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535430" marR="144145" indent="-1384300">
              <a:lnSpc>
                <a:spcPts val="432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long-term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therapy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a1-adrenoceptor 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antagonists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recommended?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743200"/>
            <a:ext cx="8229600" cy="1905000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91440" marR="410845">
              <a:lnSpc>
                <a:spcPts val="3240"/>
              </a:lnSpc>
            </a:pPr>
            <a:r>
              <a:rPr sz="3000" spc="-20" dirty="0">
                <a:latin typeface="Calibri"/>
                <a:cs typeface="Calibri"/>
              </a:rPr>
              <a:t>Approximately </a:t>
            </a:r>
            <a:r>
              <a:rPr sz="3000" dirty="0">
                <a:latin typeface="Calibri"/>
                <a:cs typeface="Calibri"/>
              </a:rPr>
              <a:t>18, 64, and </a:t>
            </a:r>
            <a:r>
              <a:rPr sz="3000" spc="-5" dirty="0">
                <a:latin typeface="Calibri"/>
                <a:cs typeface="Calibri"/>
              </a:rPr>
              <a:t>36–80% of </a:t>
            </a:r>
            <a:r>
              <a:rPr sz="3000" spc="-10" dirty="0">
                <a:latin typeface="Calibri"/>
                <a:cs typeface="Calibri"/>
              </a:rPr>
              <a:t>patients  withdrew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studies after2, </a:t>
            </a:r>
            <a:r>
              <a:rPr sz="3000" dirty="0">
                <a:latin typeface="Calibri"/>
                <a:cs typeface="Calibri"/>
              </a:rPr>
              <a:t>3, and &gt;4 </a:t>
            </a:r>
            <a:r>
              <a:rPr sz="3000" spc="-20" dirty="0">
                <a:latin typeface="Calibri"/>
                <a:cs typeface="Calibri"/>
              </a:rPr>
              <a:t>years,  </a:t>
            </a:r>
            <a:r>
              <a:rPr sz="3000" spc="-25" dirty="0">
                <a:latin typeface="Calibri"/>
                <a:cs typeface="Calibri"/>
              </a:rPr>
              <a:t>respectively.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32587"/>
            <a:ext cx="8324215" cy="1594485"/>
            <a:chOff x="409955" y="132587"/>
            <a:chExt cx="8324215" cy="1594485"/>
          </a:xfrm>
        </p:grpSpPr>
        <p:sp>
          <p:nvSpPr>
            <p:cNvPr id="3" name="object 3"/>
            <p:cNvSpPr/>
            <p:nvPr/>
          </p:nvSpPr>
          <p:spPr>
            <a:xfrm>
              <a:off x="409955" y="204215"/>
              <a:ext cx="8324088" cy="1313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9619" y="132587"/>
              <a:ext cx="7603235" cy="1594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28599"/>
              <a:ext cx="8229600" cy="121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29920" marR="623570" indent="334645">
              <a:lnSpc>
                <a:spcPct val="100000"/>
              </a:lnSpc>
              <a:spcBef>
                <a:spcPts val="250"/>
              </a:spcBef>
            </a:pPr>
            <a:r>
              <a:rPr spc="-10" dirty="0"/>
              <a:t>What </a:t>
            </a:r>
            <a:r>
              <a:rPr spc="-20" dirty="0"/>
              <a:t>foods </a:t>
            </a:r>
            <a:r>
              <a:rPr dirty="0"/>
              <a:t>and </a:t>
            </a:r>
            <a:r>
              <a:rPr spc="-15" dirty="0"/>
              <a:t>dietary </a:t>
            </a:r>
            <a:r>
              <a:rPr spc="-5" dirty="0"/>
              <a:t>habits </a:t>
            </a:r>
            <a:r>
              <a:rPr spc="-15" dirty="0"/>
              <a:t>are  </a:t>
            </a:r>
            <a:r>
              <a:rPr spc="-10" dirty="0"/>
              <a:t>recommended </a:t>
            </a:r>
            <a:r>
              <a:rPr spc="-25" dirty="0"/>
              <a:t>for </a:t>
            </a:r>
            <a:r>
              <a:rPr spc="-10" dirty="0"/>
              <a:t>patients </a:t>
            </a:r>
            <a:r>
              <a:rPr spc="-5" dirty="0"/>
              <a:t>with</a:t>
            </a:r>
            <a:r>
              <a:rPr spc="-125" dirty="0"/>
              <a:t> </a:t>
            </a:r>
            <a:r>
              <a:rPr dirty="0"/>
              <a:t>BPH?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572" y="140207"/>
            <a:ext cx="8468995" cy="1594485"/>
            <a:chOff x="385572" y="140207"/>
            <a:chExt cx="8468995" cy="1594485"/>
          </a:xfrm>
        </p:grpSpPr>
        <p:sp>
          <p:nvSpPr>
            <p:cNvPr id="3" name="object 3"/>
            <p:cNvSpPr/>
            <p:nvPr/>
          </p:nvSpPr>
          <p:spPr>
            <a:xfrm>
              <a:off x="409956" y="249936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572" y="140207"/>
              <a:ext cx="8468868" cy="1594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320"/>
              <a:ext cx="82296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238375" marR="237490" indent="-1992630">
              <a:lnSpc>
                <a:spcPts val="4320"/>
              </a:lnSpc>
              <a:spcBef>
                <a:spcPts val="100"/>
              </a:spcBef>
            </a:pPr>
            <a:r>
              <a:rPr dirty="0"/>
              <a:t>Is a </a:t>
            </a:r>
            <a:r>
              <a:rPr spc="-5" dirty="0"/>
              <a:t>reduced alcohol </a:t>
            </a:r>
            <a:r>
              <a:rPr spc="-35" dirty="0"/>
              <a:t>intake</a:t>
            </a:r>
            <a:r>
              <a:rPr spc="-135" dirty="0"/>
              <a:t> </a:t>
            </a:r>
            <a:r>
              <a:rPr spc="-10" dirty="0"/>
              <a:t>recommended  </a:t>
            </a:r>
            <a:r>
              <a:rPr dirty="0"/>
              <a:t>in </a:t>
            </a:r>
            <a:r>
              <a:rPr spc="-10" dirty="0"/>
              <a:t>patients </a:t>
            </a:r>
            <a:r>
              <a:rPr spc="-5" dirty="0"/>
              <a:t>with</a:t>
            </a:r>
            <a:r>
              <a:rPr spc="-30" dirty="0"/>
              <a:t> </a:t>
            </a:r>
            <a:r>
              <a:rPr dirty="0"/>
              <a:t>BPH</a:t>
            </a:r>
          </a:p>
        </p:txBody>
      </p:sp>
      <p:sp>
        <p:nvSpPr>
          <p:cNvPr id="7" name="object 7"/>
          <p:cNvSpPr/>
          <p:nvPr/>
        </p:nvSpPr>
        <p:spPr>
          <a:xfrm>
            <a:off x="2819400" y="2438400"/>
            <a:ext cx="3267455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40207"/>
            <a:ext cx="8324215" cy="1594485"/>
            <a:chOff x="409955" y="140207"/>
            <a:chExt cx="8324215" cy="1594485"/>
          </a:xfrm>
        </p:grpSpPr>
        <p:sp>
          <p:nvSpPr>
            <p:cNvPr id="3" name="object 3"/>
            <p:cNvSpPr/>
            <p:nvPr/>
          </p:nvSpPr>
          <p:spPr>
            <a:xfrm>
              <a:off x="409955" y="249936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8263" y="140207"/>
              <a:ext cx="8065008" cy="1594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719580" marR="441959" indent="-1271270">
              <a:lnSpc>
                <a:spcPts val="432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spc="-15" dirty="0"/>
              <a:t>treatments are </a:t>
            </a:r>
            <a:r>
              <a:rPr spc="-10" dirty="0"/>
              <a:t>recommended</a:t>
            </a:r>
            <a:r>
              <a:rPr spc="-105" dirty="0"/>
              <a:t> </a:t>
            </a:r>
            <a:r>
              <a:rPr spc="-30" dirty="0"/>
              <a:t>for  </a:t>
            </a:r>
            <a:r>
              <a:rPr dirty="0"/>
              <a:t>urinary </a:t>
            </a:r>
            <a:r>
              <a:rPr spc="-20" dirty="0"/>
              <a:t>retention </a:t>
            </a:r>
            <a:r>
              <a:rPr spc="-5" dirty="0"/>
              <a:t>by</a:t>
            </a:r>
            <a:r>
              <a:rPr spc="-95" dirty="0"/>
              <a:t> </a:t>
            </a:r>
            <a:r>
              <a:rPr dirty="0"/>
              <a:t>BPH?</a:t>
            </a:r>
          </a:p>
        </p:txBody>
      </p:sp>
      <p:sp>
        <p:nvSpPr>
          <p:cNvPr id="7" name="object 7"/>
          <p:cNvSpPr/>
          <p:nvPr/>
        </p:nvSpPr>
        <p:spPr>
          <a:xfrm>
            <a:off x="2743200" y="1752600"/>
            <a:ext cx="3276600" cy="472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231" y="0"/>
            <a:ext cx="8578850" cy="2001520"/>
            <a:chOff x="332231" y="0"/>
            <a:chExt cx="8578850" cy="2001520"/>
          </a:xfrm>
        </p:grpSpPr>
        <p:sp>
          <p:nvSpPr>
            <p:cNvPr id="3" name="object 3"/>
            <p:cNvSpPr/>
            <p:nvPr/>
          </p:nvSpPr>
          <p:spPr>
            <a:xfrm>
              <a:off x="409955" y="51815"/>
              <a:ext cx="8324088" cy="1618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1" y="0"/>
              <a:ext cx="8578596" cy="2001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76200"/>
              <a:ext cx="8229600" cy="152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76200"/>
              <a:ext cx="8229600" cy="1524000"/>
            </a:xfrm>
            <a:custGeom>
              <a:avLst/>
              <a:gdLst/>
              <a:ahLst/>
              <a:cxnLst/>
              <a:rect l="l" t="t" r="r" b="b"/>
              <a:pathLst>
                <a:path w="8229600" h="1524000">
                  <a:moveTo>
                    <a:pt x="0" y="1524000"/>
                  </a:moveTo>
                  <a:lnTo>
                    <a:pt x="8229600" y="1524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marR="5080" indent="762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therapeutic </a:t>
            </a:r>
            <a:r>
              <a:rPr spc="-20" dirty="0"/>
              <a:t>strategies are  </a:t>
            </a:r>
            <a:r>
              <a:rPr spc="-10" dirty="0"/>
              <a:t>recommended </a:t>
            </a:r>
            <a:r>
              <a:rPr spc="-25" dirty="0"/>
              <a:t>to </a:t>
            </a:r>
            <a:r>
              <a:rPr spc="-20" dirty="0"/>
              <a:t>avoid </a:t>
            </a:r>
            <a:r>
              <a:rPr spc="-25" dirty="0"/>
              <a:t>sexual</a:t>
            </a:r>
            <a:r>
              <a:rPr spc="-75" dirty="0"/>
              <a:t> </a:t>
            </a:r>
            <a:r>
              <a:rPr spc="-10" dirty="0"/>
              <a:t>dysfunction  </a:t>
            </a:r>
            <a:r>
              <a:rPr dirty="0"/>
              <a:t>as an </a:t>
            </a:r>
            <a:r>
              <a:rPr spc="-15" dirty="0"/>
              <a:t>adverse</a:t>
            </a:r>
            <a:r>
              <a:rPr spc="-45" dirty="0"/>
              <a:t> </a:t>
            </a:r>
            <a:r>
              <a:rPr spc="-15" dirty="0"/>
              <a:t>event?</a:t>
            </a:r>
          </a:p>
        </p:txBody>
      </p:sp>
      <p:sp>
        <p:nvSpPr>
          <p:cNvPr id="8" name="object 8"/>
          <p:cNvSpPr/>
          <p:nvPr/>
        </p:nvSpPr>
        <p:spPr>
          <a:xfrm>
            <a:off x="3810000" y="3077915"/>
            <a:ext cx="1524000" cy="1656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0"/>
            <a:ext cx="9105900" cy="6553200"/>
            <a:chOff x="0" y="304800"/>
            <a:chExt cx="9105900" cy="6553200"/>
          </a:xfrm>
        </p:grpSpPr>
        <p:sp>
          <p:nvSpPr>
            <p:cNvPr id="3" name="object 3"/>
            <p:cNvSpPr/>
            <p:nvPr/>
          </p:nvSpPr>
          <p:spPr>
            <a:xfrm>
              <a:off x="0" y="304800"/>
              <a:ext cx="9105900" cy="5857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149339"/>
              <a:ext cx="4389120" cy="708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4367" y="320040"/>
              <a:ext cx="3253739" cy="12588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580"/>
              </a:spcBef>
            </a:pPr>
            <a:r>
              <a:rPr sz="4400" spc="-30" dirty="0">
                <a:solidFill>
                  <a:srgbClr val="000000"/>
                </a:solidFill>
              </a:rPr>
              <a:t>References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510540" y="1607261"/>
            <a:ext cx="7518400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b="1" spc="-30" dirty="0">
                <a:latin typeface="Calibri"/>
                <a:cs typeface="Calibri"/>
              </a:rPr>
              <a:t>JUA </a:t>
            </a:r>
            <a:r>
              <a:rPr sz="3200" b="1" dirty="0">
                <a:latin typeface="Calibri"/>
                <a:cs typeface="Calibri"/>
              </a:rPr>
              <a:t>clinical guidelines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benign </a:t>
            </a:r>
            <a:r>
              <a:rPr sz="3200" b="1" spc="-15" dirty="0">
                <a:latin typeface="Calibri"/>
                <a:cs typeface="Calibri"/>
              </a:rPr>
              <a:t>prostatic  </a:t>
            </a:r>
            <a:r>
              <a:rPr sz="3200" b="1" spc="-5" dirty="0">
                <a:latin typeface="Calibri"/>
                <a:cs typeface="Calibri"/>
              </a:rPr>
              <a:t>hyperplasia</a:t>
            </a:r>
            <a:endParaRPr sz="32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b="1" spc="-30" dirty="0">
                <a:latin typeface="Calibri"/>
                <a:cs typeface="Calibri"/>
              </a:rPr>
              <a:t>EUA </a:t>
            </a:r>
            <a:r>
              <a:rPr sz="3200" b="1" dirty="0">
                <a:latin typeface="Calibri"/>
                <a:cs typeface="Calibri"/>
              </a:rPr>
              <a:t>guidelines </a:t>
            </a:r>
            <a:r>
              <a:rPr sz="3200" b="1" spc="-20" dirty="0">
                <a:latin typeface="Calibri"/>
                <a:cs typeface="Calibri"/>
              </a:rPr>
              <a:t>for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LUTS</a:t>
            </a:r>
            <a:endParaRPr sz="32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b="1" spc="-50" dirty="0">
                <a:latin typeface="Calibri"/>
                <a:cs typeface="Calibri"/>
              </a:rPr>
              <a:t>AUA</a:t>
            </a:r>
            <a:r>
              <a:rPr sz="3200" b="1" spc="-5" dirty="0">
                <a:latin typeface="Calibri"/>
                <a:cs typeface="Calibri"/>
              </a:rPr>
              <a:t> Guidelines</a:t>
            </a:r>
            <a:endParaRPr sz="32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b="1" spc="-5" dirty="0">
                <a:latin typeface="Calibri"/>
                <a:cs typeface="Calibri"/>
              </a:rPr>
              <a:t>Campbell Urology- </a:t>
            </a:r>
            <a:r>
              <a:rPr lang="en-US" sz="3200" b="1" spc="5" dirty="0" smtClean="0">
                <a:latin typeface="Calibri"/>
                <a:cs typeface="Calibri"/>
              </a:rPr>
              <a:t>12</a:t>
            </a:r>
            <a:r>
              <a:rPr sz="3150" b="1" spc="7" baseline="25132" dirty="0" smtClean="0">
                <a:latin typeface="Calibri"/>
                <a:cs typeface="Calibri"/>
              </a:rPr>
              <a:t>th</a:t>
            </a:r>
            <a:r>
              <a:rPr sz="3150" b="1" spc="330" baseline="25132" dirty="0" smtClean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edn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907408"/>
            <a:ext cx="7173468" cy="4361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5644" y="152400"/>
              <a:ext cx="4171187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4000" spc="-35" dirty="0">
                <a:solidFill>
                  <a:srgbClr val="000000"/>
                </a:solidFill>
              </a:rPr>
              <a:t>Watchful</a:t>
            </a:r>
            <a:r>
              <a:rPr sz="4000" spc="-10" dirty="0">
                <a:solidFill>
                  <a:srgbClr val="000000"/>
                </a:solidFill>
              </a:rPr>
              <a:t> waiting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524000" y="1600200"/>
            <a:ext cx="4876800" cy="4953000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20320" rIns="0" bIns="0" rtlCol="0">
            <a:spAutoFit/>
          </a:bodyPr>
          <a:lstStyle/>
          <a:p>
            <a:pPr marL="1235075" indent="-34353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235075" algn="l"/>
                <a:tab pos="1235710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5" dirty="0">
                <a:latin typeface="Calibri"/>
                <a:cs typeface="Calibri"/>
              </a:rPr>
              <a:t> selection</a:t>
            </a:r>
            <a:endParaRPr sz="3200">
              <a:latin typeface="Calibri"/>
              <a:cs typeface="Calibri"/>
            </a:endParaRPr>
          </a:p>
          <a:p>
            <a:pPr marL="1739900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739900" algn="l"/>
                <a:tab pos="1740535" algn="l"/>
              </a:tabLst>
            </a:pPr>
            <a:r>
              <a:rPr sz="3200" spc="-15" dirty="0">
                <a:latin typeface="Calibri"/>
                <a:cs typeface="Calibri"/>
              </a:rPr>
              <a:t>Education,</a:t>
            </a:r>
            <a:endParaRPr sz="3200">
              <a:latin typeface="Calibri"/>
              <a:cs typeface="Calibri"/>
            </a:endParaRPr>
          </a:p>
          <a:p>
            <a:pPr marL="1529715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529715" algn="l"/>
                <a:tab pos="1530350" algn="l"/>
              </a:tabLst>
            </a:pPr>
            <a:r>
              <a:rPr sz="3200" spc="-10" dirty="0">
                <a:latin typeface="Calibri"/>
                <a:cs typeface="Calibri"/>
              </a:rPr>
              <a:t>Reassurance,</a:t>
            </a:r>
            <a:endParaRPr sz="3200">
              <a:latin typeface="Calibri"/>
              <a:cs typeface="Calibri"/>
            </a:endParaRPr>
          </a:p>
          <a:p>
            <a:pPr marL="92900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928369" algn="l"/>
                <a:tab pos="929005" algn="l"/>
              </a:tabLst>
            </a:pPr>
            <a:r>
              <a:rPr sz="3200" spc="-10" dirty="0">
                <a:latin typeface="Calibri"/>
                <a:cs typeface="Calibri"/>
              </a:rPr>
              <a:t>Periodic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monitoring,</a:t>
            </a:r>
            <a:endParaRPr sz="3200">
              <a:latin typeface="Calibri"/>
              <a:cs typeface="Calibri"/>
            </a:endParaRPr>
          </a:p>
          <a:p>
            <a:pPr marL="1357630" lvl="1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356995" algn="l"/>
                <a:tab pos="1357630" algn="l"/>
              </a:tabLst>
            </a:pPr>
            <a:r>
              <a:rPr sz="3200" spc="-20" dirty="0">
                <a:latin typeface="Calibri"/>
                <a:cs typeface="Calibri"/>
              </a:rPr>
              <a:t>Lifestyle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advice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14300"/>
            <a:ext cx="8324215" cy="1152525"/>
            <a:chOff x="409955" y="1143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7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58795" y="114300"/>
              <a:ext cx="4023359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65"/>
              </a:lnSpc>
            </a:pPr>
            <a:r>
              <a:rPr sz="4000" spc="-30" dirty="0">
                <a:solidFill>
                  <a:srgbClr val="000000"/>
                </a:solidFill>
              </a:rPr>
              <a:t>Life </a:t>
            </a:r>
            <a:r>
              <a:rPr sz="4000" spc="-10" dirty="0">
                <a:solidFill>
                  <a:srgbClr val="000000"/>
                </a:solidFill>
              </a:rPr>
              <a:t>Style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Advice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16952"/>
            <a:ext cx="7870190" cy="44164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Reduction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fluid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intake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Avoidance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moderation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caffeine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alcohol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Double </a:t>
            </a:r>
            <a:r>
              <a:rPr sz="3000" spc="-10" dirty="0">
                <a:latin typeface="Calibri"/>
                <a:cs typeface="Calibri"/>
              </a:rPr>
              <a:t>voiding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technique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Urethral</a:t>
            </a:r>
            <a:r>
              <a:rPr sz="3000" spc="-5" dirty="0">
                <a:latin typeface="Calibri"/>
                <a:cs typeface="Calibri"/>
              </a:rPr>
              <a:t> stripping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Distraction- </a:t>
            </a:r>
            <a:r>
              <a:rPr sz="3000" dirty="0">
                <a:latin typeface="Calibri"/>
                <a:cs typeface="Calibri"/>
              </a:rPr>
              <a:t>mind out </a:t>
            </a:r>
            <a:r>
              <a:rPr sz="3000" spc="-5" dirty="0">
                <a:latin typeface="Calibri"/>
                <a:cs typeface="Calibri"/>
              </a:rPr>
              <a:t>of bladder 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toilet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Bladder </a:t>
            </a:r>
            <a:r>
              <a:rPr sz="3000" spc="-15" dirty="0">
                <a:latin typeface="Calibri"/>
                <a:cs typeface="Calibri"/>
              </a:rPr>
              <a:t>retraining- </a:t>
            </a:r>
            <a:r>
              <a:rPr sz="3000" spc="-5" dirty="0">
                <a:latin typeface="Calibri"/>
                <a:cs typeface="Calibri"/>
              </a:rPr>
              <a:t>Hold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Optimising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drugs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Treatment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constipation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90500"/>
            <a:ext cx="8324215" cy="1152525"/>
            <a:chOff x="409955" y="1905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86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55" y="190500"/>
              <a:ext cx="8170164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19"/>
              <a:ext cx="8229600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924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465"/>
              </a:spcBef>
            </a:pPr>
            <a:r>
              <a:rPr sz="4000" spc="-45" dirty="0">
                <a:solidFill>
                  <a:srgbClr val="000000"/>
                </a:solidFill>
              </a:rPr>
              <a:t>Treatment </a:t>
            </a:r>
            <a:r>
              <a:rPr sz="4000" spc="-5" dirty="0">
                <a:solidFill>
                  <a:srgbClr val="000000"/>
                </a:solidFill>
              </a:rPr>
              <a:t>Goals of </a:t>
            </a:r>
            <a:r>
              <a:rPr sz="4000" spc="-10" dirty="0">
                <a:solidFill>
                  <a:srgbClr val="000000"/>
                </a:solidFill>
              </a:rPr>
              <a:t>Medical</a:t>
            </a:r>
            <a:r>
              <a:rPr sz="4000" spc="10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Therapy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596842" y="1978638"/>
            <a:ext cx="8062028" cy="4057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6" y="16510"/>
            <a:ext cx="32124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9915" marR="5080" indent="-57785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Alpha –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Blocker  </a:t>
            </a:r>
            <a:r>
              <a:rPr sz="4000" spc="-5" dirty="0">
                <a:solidFill>
                  <a:srgbClr val="000000"/>
                </a:solidFill>
              </a:rPr>
              <a:t>1a, 1b,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1d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85800" y="1524000"/>
            <a:ext cx="7450835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52400"/>
            <a:ext cx="8324215" cy="1152525"/>
            <a:chOff x="409955" y="152400"/>
            <a:chExt cx="8324215" cy="115252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8107" y="152400"/>
              <a:ext cx="4366260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65"/>
              </a:spcBef>
            </a:pPr>
            <a:r>
              <a:rPr sz="4000" spc="-10" dirty="0">
                <a:solidFill>
                  <a:srgbClr val="000000"/>
                </a:solidFill>
              </a:rPr>
              <a:t>Pharmacotherapy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145794"/>
            <a:ext cx="7120890" cy="429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Non </a:t>
            </a:r>
            <a:r>
              <a:rPr sz="3000" spc="-10" dirty="0">
                <a:latin typeface="Calibri"/>
                <a:cs typeface="Calibri"/>
              </a:rPr>
              <a:t>selective </a:t>
            </a:r>
            <a:r>
              <a:rPr sz="3000" dirty="0">
                <a:latin typeface="Calibri"/>
                <a:cs typeface="Calibri"/>
              </a:rPr>
              <a:t>alpha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blockers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ts val="3115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Phenoxybenzamine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Selective </a:t>
            </a:r>
            <a:r>
              <a:rPr sz="3000" spc="-5" dirty="0">
                <a:latin typeface="Calibri"/>
                <a:cs typeface="Calibri"/>
              </a:rPr>
              <a:t>short </a:t>
            </a:r>
            <a:r>
              <a:rPr sz="3000" dirty="0">
                <a:latin typeface="Calibri"/>
                <a:cs typeface="Calibri"/>
              </a:rPr>
              <a:t>acting </a:t>
            </a:r>
            <a:r>
              <a:rPr sz="3000" spc="-5" dirty="0">
                <a:latin typeface="Calibri"/>
                <a:cs typeface="Calibri"/>
              </a:rPr>
              <a:t>(alpha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1)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ts val="311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Prazosin, </a:t>
            </a:r>
            <a:r>
              <a:rPr sz="2600" spc="-10" dirty="0">
                <a:latin typeface="Calibri"/>
                <a:cs typeface="Calibri"/>
              </a:rPr>
              <a:t>Alfuzosin,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Indoramin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Selective </a:t>
            </a:r>
            <a:r>
              <a:rPr sz="3000" dirty="0">
                <a:latin typeface="Calibri"/>
                <a:cs typeface="Calibri"/>
              </a:rPr>
              <a:t>long acting </a:t>
            </a:r>
            <a:r>
              <a:rPr sz="3000" spc="-5" dirty="0">
                <a:latin typeface="Calibri"/>
                <a:cs typeface="Calibri"/>
              </a:rPr>
              <a:t>(alpha1, </a:t>
            </a:r>
            <a:r>
              <a:rPr sz="3000" dirty="0">
                <a:latin typeface="Calibri"/>
                <a:cs typeface="Calibri"/>
              </a:rPr>
              <a:t>all </a:t>
            </a:r>
            <a:r>
              <a:rPr sz="3000" spc="-10" dirty="0">
                <a:latin typeface="Calibri"/>
                <a:cs typeface="Calibri"/>
              </a:rPr>
              <a:t>three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type)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ts val="3115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Terazosin, </a:t>
            </a:r>
            <a:r>
              <a:rPr sz="26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Doxazosin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Alfuzosin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SR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Partially </a:t>
            </a:r>
            <a:r>
              <a:rPr sz="3000" spc="-5" dirty="0">
                <a:latin typeface="Calibri"/>
                <a:cs typeface="Calibri"/>
              </a:rPr>
              <a:t>subtype </a:t>
            </a:r>
            <a:r>
              <a:rPr sz="3000" dirty="0">
                <a:latin typeface="Calibri"/>
                <a:cs typeface="Calibri"/>
              </a:rPr>
              <a:t>(alpha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1a)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ts val="311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Tamsulosin,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Sildosin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Partially </a:t>
            </a:r>
            <a:r>
              <a:rPr sz="3000" spc="-5" dirty="0">
                <a:latin typeface="Calibri"/>
                <a:cs typeface="Calibri"/>
              </a:rPr>
              <a:t>subtype </a:t>
            </a:r>
            <a:r>
              <a:rPr sz="3000" dirty="0">
                <a:latin typeface="Calibri"/>
                <a:cs typeface="Calibri"/>
              </a:rPr>
              <a:t>( alpha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1d)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Naftopidil,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Tamsulosin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1156</Words>
  <Application>Microsoft Office PowerPoint</Application>
  <PresentationFormat>On-screen Show (4:3)</PresentationFormat>
  <Paragraphs>237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Office Theme</vt:lpstr>
      <vt:lpstr>Component of BOO</vt:lpstr>
      <vt:lpstr>Current treatment options</vt:lpstr>
      <vt:lpstr>Goal of treatment</vt:lpstr>
      <vt:lpstr>Watchful waiting</vt:lpstr>
      <vt:lpstr>Watchful waiting</vt:lpstr>
      <vt:lpstr>Life Style Advice</vt:lpstr>
      <vt:lpstr>Treatment Goals of Medical Therapy</vt:lpstr>
      <vt:lpstr>Alpha – Blocker  1a, 1b, 1d</vt:lpstr>
      <vt:lpstr>Pharmacotherapy</vt:lpstr>
      <vt:lpstr>PowerPoint Presentation</vt:lpstr>
      <vt:lpstr>PowerPoint Presentation</vt:lpstr>
      <vt:lpstr>Drug Saftey</vt:lpstr>
      <vt:lpstr>α-blockers should be offered to men with  moderate to severe LUTS.</vt:lpstr>
      <vt:lpstr>5 alpha Reductase inhibitor</vt:lpstr>
      <vt:lpstr>Clinical role of dual inhibition remains  unclear</vt:lpstr>
      <vt:lpstr>PowerPoint Presentation</vt:lpstr>
      <vt:lpstr>PowerPoint Presentation</vt:lpstr>
      <vt:lpstr>PowerPoint Presentation</vt:lpstr>
      <vt:lpstr>Combination Therapy &amp;  Short term Efficacy</vt:lpstr>
      <vt:lpstr>PowerPoint Presentation</vt:lpstr>
      <vt:lpstr>Combination Therapy &amp;  Long Term Efficacy</vt:lpstr>
      <vt:lpstr>PowerPoint Presentation</vt:lpstr>
      <vt:lpstr>PowerPoint Presentation</vt:lpstr>
      <vt:lpstr>CombAT vs MTOPS</vt:lpstr>
      <vt:lpstr> Anticholinergic and OAB with BPH</vt:lpstr>
      <vt:lpstr>Anitcholinergic agents</vt:lpstr>
      <vt:lpstr>Anticholinergic - M1 , M3 receptor</vt:lpstr>
      <vt:lpstr>Alpha blocker n Anticholinergic</vt:lpstr>
      <vt:lpstr>Plant Extract- Phytotherapy</vt:lpstr>
      <vt:lpstr>Phytotherapeutic agents</vt:lpstr>
      <vt:lpstr>Conclusion from systemic reviews</vt:lpstr>
      <vt:lpstr>PowerPoint Presentation</vt:lpstr>
      <vt:lpstr>Desmopression (v1, v2 receptor)</vt:lpstr>
      <vt:lpstr>PowerPoint Presentation</vt:lpstr>
      <vt:lpstr>Practical Consideration</vt:lpstr>
      <vt:lpstr>guanylyl-cyclase</vt:lpstr>
      <vt:lpstr>Newer Agents  Phosphodiesterase inhibitors</vt:lpstr>
      <vt:lpstr>Side Effects of PDE5 inhibitors</vt:lpstr>
      <vt:lpstr>New Trials</vt:lpstr>
      <vt:lpstr>PowerPoint Presentation</vt:lpstr>
      <vt:lpstr>PowerPoint Presentation</vt:lpstr>
      <vt:lpstr>PowerPoint Presentation</vt:lpstr>
      <vt:lpstr>What foods and dietary habits are  recommended for patients with BPH?</vt:lpstr>
      <vt:lpstr>Is a reduced alcohol intake recommended  in patients with BPH</vt:lpstr>
      <vt:lpstr>What treatments are recommended for  urinary retention by BPH?</vt:lpstr>
      <vt:lpstr>What therapeutic strategies are  recommended to avoid sexual dysfunction  as an adverse event?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of BOO</dc:title>
  <cp:lastModifiedBy>Mohsen</cp:lastModifiedBy>
  <cp:revision>1</cp:revision>
  <dcterms:created xsi:type="dcterms:W3CDTF">2020-10-08T18:18:53Z</dcterms:created>
  <dcterms:modified xsi:type="dcterms:W3CDTF">2020-10-08T18:37:19Z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2020-10-08T00:00:00Z</vt:filetime>
  </property>
</Properties>
</file>